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23"/>
  </p:notesMasterIdLst>
  <p:handoutMasterIdLst>
    <p:handoutMasterId r:id="rId24"/>
  </p:handoutMasterIdLst>
  <p:sldIdLst>
    <p:sldId id="256" r:id="rId2"/>
    <p:sldId id="367" r:id="rId3"/>
    <p:sldId id="32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4" r:id="rId21"/>
    <p:sldId id="273" r:id="rId22"/>
  </p:sldIdLst>
  <p:sldSz cx="9144000" cy="6858000" type="screen4x3"/>
  <p:notesSz cx="6954838" cy="9239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lliam Stumbo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00CC66"/>
    <a:srgbClr val="008000"/>
    <a:srgbClr val="00447F"/>
    <a:srgbClr val="F5770F"/>
    <a:srgbClr val="7E542A"/>
    <a:srgbClr val="996633"/>
    <a:srgbClr val="385D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9" autoAdjust="0"/>
    <p:restoredTop sz="94709" autoAdjust="0"/>
  </p:normalViewPr>
  <p:slideViewPr>
    <p:cSldViewPr snapToGrid="0">
      <p:cViewPr varScale="1">
        <p:scale>
          <a:sx n="87" d="100"/>
          <a:sy n="87" d="100"/>
        </p:scale>
        <p:origin x="785" y="5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6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A8E5F02B-882B-4701-9FE1-3E947A2BC50B}"/>
    <pc:docChg chg="modSld">
      <pc:chgData name="Kal Rabb" userId="3edf06299a4717ec" providerId="LiveId" clId="{A8E5F02B-882B-4701-9FE1-3E947A2BC50B}" dt="2020-10-08T18:49:01.727" v="13"/>
      <pc:docMkLst>
        <pc:docMk/>
      </pc:docMkLst>
      <pc:sldChg chg="modAnim">
        <pc:chgData name="Kal Rabb" userId="3edf06299a4717ec" providerId="LiveId" clId="{A8E5F02B-882B-4701-9FE1-3E947A2BC50B}" dt="2020-10-08T18:49:01.727" v="13"/>
        <pc:sldMkLst>
          <pc:docMk/>
          <pc:sldMk cId="1822980000" sldId="274"/>
        </pc:sldMkLst>
      </pc:sldChg>
    </pc:docChg>
  </pc:docChgLst>
  <pc:docChgLst>
    <pc:chgData name="Kal Rabb" userId="3edf06299a4717ec" providerId="LiveId" clId="{EA944374-A30A-4E5B-87CA-1CAB5C064D6E}"/>
    <pc:docChg chg="addSld modSld">
      <pc:chgData name="Kal Rabb" userId="3edf06299a4717ec" providerId="LiveId" clId="{EA944374-A30A-4E5B-87CA-1CAB5C064D6E}" dt="2022-08-08T12:32:38.665" v="1"/>
      <pc:docMkLst>
        <pc:docMk/>
      </pc:docMkLst>
      <pc:sldChg chg="add">
        <pc:chgData name="Kal Rabb" userId="3edf06299a4717ec" providerId="LiveId" clId="{EA944374-A30A-4E5B-87CA-1CAB5C064D6E}" dt="2022-08-08T12:32:38.665" v="1"/>
        <pc:sldMkLst>
          <pc:docMk/>
          <pc:sldMk cId="0" sldId="326"/>
        </pc:sldMkLst>
      </pc:sldChg>
      <pc:sldChg chg="add">
        <pc:chgData name="Kal Rabb" userId="3edf06299a4717ec" providerId="LiveId" clId="{EA944374-A30A-4E5B-87CA-1CAB5C064D6E}" dt="2022-08-08T12:32:33.353" v="0"/>
        <pc:sldMkLst>
          <pc:docMk/>
          <pc:sldMk cId="1298181918" sldId="367"/>
        </pc:sldMkLst>
      </pc:sldChg>
    </pc:docChg>
  </pc:docChgLst>
  <pc:docChgLst>
    <pc:chgData name="Kal Rabb" userId="3edf06299a4717ec" providerId="LiveId" clId="{DEE2E355-323A-48BF-92C8-70A2E18CA2CD}"/>
    <pc:docChg chg="modSld">
      <pc:chgData name="Kal Rabb" userId="3edf06299a4717ec" providerId="LiveId" clId="{DEE2E355-323A-48BF-92C8-70A2E18CA2CD}" dt="2018-10-19T14:31:26.506" v="3"/>
      <pc:docMkLst>
        <pc:docMk/>
      </pc:docMkLst>
      <pc:sldChg chg="modAnim">
        <pc:chgData name="Kal Rabb" userId="3edf06299a4717ec" providerId="LiveId" clId="{DEE2E355-323A-48BF-92C8-70A2E18CA2CD}" dt="2018-10-19T14:31:26.506" v="3"/>
        <pc:sldMkLst>
          <pc:docMk/>
          <pc:sldMk cId="2415665848" sldId="259"/>
        </pc:sldMkLst>
      </pc:sldChg>
    </pc:docChg>
  </pc:docChgLst>
  <pc:docChgLst>
    <pc:chgData name="Kal Rabb" userId="3edf06299a4717ec" providerId="LiveId" clId="{930D5F2A-7D4C-455E-B503-5555699A9AA4}"/>
    <pc:docChg chg="custSel modSld">
      <pc:chgData name="Kal Rabb" userId="3edf06299a4717ec" providerId="LiveId" clId="{930D5F2A-7D4C-455E-B503-5555699A9AA4}" dt="2024-12-04T03:35:05.240" v="148" actId="20577"/>
      <pc:docMkLst>
        <pc:docMk/>
      </pc:docMkLst>
      <pc:sldChg chg="modSp mod">
        <pc:chgData name="Kal Rabb" userId="3edf06299a4717ec" providerId="LiveId" clId="{930D5F2A-7D4C-455E-B503-5555699A9AA4}" dt="2024-12-04T03:35:05.240" v="148" actId="20577"/>
        <pc:sldMkLst>
          <pc:docMk/>
          <pc:sldMk cId="2129401855" sldId="260"/>
        </pc:sldMkLst>
        <pc:spChg chg="mod">
          <ac:chgData name="Kal Rabb" userId="3edf06299a4717ec" providerId="LiveId" clId="{930D5F2A-7D4C-455E-B503-5555699A9AA4}" dt="2024-12-04T03:35:05.240" v="148" actId="20577"/>
          <ac:spMkLst>
            <pc:docMk/>
            <pc:sldMk cId="2129401855" sldId="260"/>
            <ac:spMk id="3" creationId="{00000000-0000-0000-0000-000000000000}"/>
          </ac:spMkLst>
        </pc:spChg>
      </pc:sldChg>
      <pc:sldChg chg="modSp mod">
        <pc:chgData name="Kal Rabb" userId="3edf06299a4717ec" providerId="LiveId" clId="{930D5F2A-7D4C-455E-B503-5555699A9AA4}" dt="2024-12-04T03:34:35.229" v="90" actId="20577"/>
        <pc:sldMkLst>
          <pc:docMk/>
          <pc:sldMk cId="629302396" sldId="261"/>
        </pc:sldMkLst>
        <pc:spChg chg="mod">
          <ac:chgData name="Kal Rabb" userId="3edf06299a4717ec" providerId="LiveId" clId="{930D5F2A-7D4C-455E-B503-5555699A9AA4}" dt="2024-12-04T03:34:35.229" v="90" actId="20577"/>
          <ac:spMkLst>
            <pc:docMk/>
            <pc:sldMk cId="629302396" sldId="261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936747EA-CF08-4F86-AAE6-E4E3F132462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7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7" tIns="46269" rIns="92537" bIns="46269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1E1AD253-A247-4840-AA7A-E368F62C63E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9466" y="0"/>
            <a:ext cx="30137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7" tIns="46269" rIns="92537" bIns="4626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DD4A3570-0E2E-45CD-8B7F-CCA9A59FD3A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5684"/>
            <a:ext cx="30137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7" tIns="46269" rIns="92537" bIns="46269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C12088AD-4F66-4A44-91E9-55072E17ABA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9466" y="8775684"/>
            <a:ext cx="30137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7" tIns="46269" rIns="92537" bIns="4626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4AB3414-F9CC-4739-B33C-3008749316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2462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938FF31-6DEE-44BF-88F2-DC98FFEBB10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7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7" tIns="46269" rIns="92537" bIns="46269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2B73DF5F-DB51-4D39-94B2-2D51094EE3D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41075" y="0"/>
            <a:ext cx="30137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7" tIns="46269" rIns="92537" bIns="4626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CCCBDDE-7F2C-44E2-B4A6-D166BF6AD2A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693738"/>
            <a:ext cx="4618038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4C246665-24DB-4387-9290-3D77AFC1A35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7312" y="4388644"/>
            <a:ext cx="5100215" cy="415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7" tIns="46269" rIns="92537" bIns="462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3D635D2D-2374-4FC1-9CC9-775E77C9A6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7287"/>
            <a:ext cx="30137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7" tIns="46269" rIns="92537" bIns="46269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B83BB438-9424-4D98-BA9E-AE4567FFB6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1075" y="8777287"/>
            <a:ext cx="30137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7" tIns="46269" rIns="92537" bIns="4626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72534F2-6FF8-42C7-B200-CB801DE8EC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34872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DBEE7D-02F3-49C6-B0C0-2F6C99CCE1F7}" type="slidenum">
              <a:rPr lang="en-US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9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7295" y="4387422"/>
            <a:ext cx="5560248" cy="4159802"/>
          </a:xfrm>
        </p:spPr>
        <p:txBody>
          <a:bodyPr/>
          <a:lstStyle/>
          <a:p>
            <a:r>
              <a:rPr lang="en-US"/>
              <a:t>Tactic is fine grain adjustment of quality attributes within a pattern</a:t>
            </a:r>
          </a:p>
        </p:txBody>
      </p:sp>
    </p:spTree>
    <p:extLst>
      <p:ext uri="{BB962C8B-B14F-4D97-AF65-F5344CB8AC3E}">
        <p14:creationId xmlns:p14="http://schemas.microsoft.com/office/powerpoint/2010/main" val="20769856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81C069-DD82-41BA-B1CB-8691ADC88CF5}" type="slidenum">
              <a:rPr lang="en-US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0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7295" y="4387422"/>
            <a:ext cx="5560248" cy="4159802"/>
          </a:xfrm>
        </p:spPr>
        <p:txBody>
          <a:bodyPr/>
          <a:lstStyle/>
          <a:p>
            <a:r>
              <a:rPr lang="en-US"/>
              <a:t>Tactic is fine grain adjustment of quality attributes within a pattern</a:t>
            </a:r>
          </a:p>
        </p:txBody>
      </p:sp>
    </p:spTree>
    <p:extLst>
      <p:ext uri="{BB962C8B-B14F-4D97-AF65-F5344CB8AC3E}">
        <p14:creationId xmlns:p14="http://schemas.microsoft.com/office/powerpoint/2010/main" val="23666625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B0CCAE-3ABA-4C92-A457-1C742F161B5F}" type="slidenum">
              <a:rPr lang="en-US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0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7295" y="4387422"/>
            <a:ext cx="5560248" cy="4159802"/>
          </a:xfrm>
        </p:spPr>
        <p:txBody>
          <a:bodyPr/>
          <a:lstStyle/>
          <a:p>
            <a:r>
              <a:rPr lang="en-US"/>
              <a:t>Tactic is fine grain adjustment of quality attributes within a pattern</a:t>
            </a:r>
          </a:p>
        </p:txBody>
      </p:sp>
    </p:spTree>
    <p:extLst>
      <p:ext uri="{BB962C8B-B14F-4D97-AF65-F5344CB8AC3E}">
        <p14:creationId xmlns:p14="http://schemas.microsoft.com/office/powerpoint/2010/main" val="30322710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39878A-A18C-4EA4-B5B5-16B9056F2B48}" type="slidenum">
              <a:rPr lang="en-US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0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7295" y="4387422"/>
            <a:ext cx="5560248" cy="4159802"/>
          </a:xfrm>
        </p:spPr>
        <p:txBody>
          <a:bodyPr/>
          <a:lstStyle/>
          <a:p>
            <a:r>
              <a:rPr lang="en-US"/>
              <a:t>Tactic is fine grain adjustment of quality attributes within a pattern</a:t>
            </a:r>
          </a:p>
        </p:txBody>
      </p:sp>
    </p:spTree>
    <p:extLst>
      <p:ext uri="{BB962C8B-B14F-4D97-AF65-F5344CB8AC3E}">
        <p14:creationId xmlns:p14="http://schemas.microsoft.com/office/powerpoint/2010/main" val="34139735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D124FE-7089-4BC2-86F4-ACCB6F5FC802}" type="slidenum">
              <a:rPr lang="en-US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0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7295" y="4387422"/>
            <a:ext cx="5560248" cy="4159802"/>
          </a:xfrm>
        </p:spPr>
        <p:txBody>
          <a:bodyPr/>
          <a:lstStyle/>
          <a:p>
            <a:r>
              <a:rPr lang="en-US"/>
              <a:t>Tactic is fine grain adjustment of quality attributes within a pattern</a:t>
            </a:r>
          </a:p>
        </p:txBody>
      </p:sp>
    </p:spTree>
    <p:extLst>
      <p:ext uri="{BB962C8B-B14F-4D97-AF65-F5344CB8AC3E}">
        <p14:creationId xmlns:p14="http://schemas.microsoft.com/office/powerpoint/2010/main" val="510269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8A995C-7771-47B1-80E1-7246D7BEE9B7}" type="slidenum">
              <a:rPr lang="en-US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0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7295" y="4387422"/>
            <a:ext cx="5560248" cy="4159802"/>
          </a:xfrm>
        </p:spPr>
        <p:txBody>
          <a:bodyPr/>
          <a:lstStyle/>
          <a:p>
            <a:r>
              <a:rPr lang="en-US"/>
              <a:t>Tactic is fine grain adjustment of quality attributes within a pattern</a:t>
            </a:r>
          </a:p>
        </p:txBody>
      </p:sp>
    </p:spTree>
    <p:extLst>
      <p:ext uri="{BB962C8B-B14F-4D97-AF65-F5344CB8AC3E}">
        <p14:creationId xmlns:p14="http://schemas.microsoft.com/office/powerpoint/2010/main" val="42784098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54979D-1CF3-4FB0-AADE-2D325A6C1ACE}" type="slidenum">
              <a:rPr lang="en-US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1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2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7295" y="4387422"/>
            <a:ext cx="5560248" cy="4159802"/>
          </a:xfrm>
        </p:spPr>
        <p:txBody>
          <a:bodyPr/>
          <a:lstStyle/>
          <a:p>
            <a:r>
              <a:rPr lang="en-US"/>
              <a:t>Tactic is fine grain adjustment of quality attributes within a pattern</a:t>
            </a:r>
          </a:p>
        </p:txBody>
      </p:sp>
    </p:spTree>
    <p:extLst>
      <p:ext uri="{BB962C8B-B14F-4D97-AF65-F5344CB8AC3E}">
        <p14:creationId xmlns:p14="http://schemas.microsoft.com/office/powerpoint/2010/main" val="540050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37B156-8440-40C5-9465-BEC2839C060F}" type="slidenum">
              <a:rPr lang="en-US">
                <a:solidFill>
                  <a:prstClr val="black"/>
                </a:solidFill>
              </a:rPr>
              <a:pPr/>
              <a:t>17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1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7295" y="4387422"/>
            <a:ext cx="5560248" cy="4159802"/>
          </a:xfrm>
        </p:spPr>
        <p:txBody>
          <a:bodyPr/>
          <a:lstStyle/>
          <a:p>
            <a:r>
              <a:rPr lang="en-US"/>
              <a:t>Tactic is fine grain adjustment of quality attributes within a pattern</a:t>
            </a:r>
          </a:p>
        </p:txBody>
      </p:sp>
    </p:spTree>
    <p:extLst>
      <p:ext uri="{BB962C8B-B14F-4D97-AF65-F5344CB8AC3E}">
        <p14:creationId xmlns:p14="http://schemas.microsoft.com/office/powerpoint/2010/main" val="29726658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424A44-053E-4680-9B61-A1D1AF786340}" type="slidenum">
              <a:rPr lang="en-US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1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7295" y="4387422"/>
            <a:ext cx="5560248" cy="4159802"/>
          </a:xfrm>
        </p:spPr>
        <p:txBody>
          <a:bodyPr/>
          <a:lstStyle/>
          <a:p>
            <a:r>
              <a:rPr lang="en-US"/>
              <a:t>Tactic is fine grain adjustment of quality attributes within a pattern</a:t>
            </a:r>
          </a:p>
        </p:txBody>
      </p:sp>
    </p:spTree>
    <p:extLst>
      <p:ext uri="{BB962C8B-B14F-4D97-AF65-F5344CB8AC3E}">
        <p14:creationId xmlns:p14="http://schemas.microsoft.com/office/powerpoint/2010/main" val="2868391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8726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096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531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28D29-1ECB-41DF-951B-2A23F95AD026}" type="datetimeFigureOut">
              <a:rPr lang="en-US" dirty="0"/>
              <a:t>12/3/2024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3F4F-51B2-42EE-AFA2-40C4572185C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762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2327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737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392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63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12/3/2024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341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12/3/2024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082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1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790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Design Tactics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667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Tactics and Interactions - 1</a:t>
            </a:r>
          </a:p>
        </p:txBody>
      </p:sp>
      <p:sp>
        <p:nvSpPr>
          <p:cNvPr id="797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25000"/>
              </a:spcBef>
              <a:buFont typeface="Wingdings" pitchFamily="2" charset="2"/>
              <a:buNone/>
            </a:pPr>
            <a:r>
              <a:rPr lang="en-US" dirty="0"/>
              <a:t>For an </a:t>
            </a:r>
            <a:r>
              <a:rPr lang="en-US" b="1" dirty="0"/>
              <a:t>availability</a:t>
            </a:r>
            <a:r>
              <a:rPr lang="en-US" dirty="0"/>
              <a:t> QA, a common </a:t>
            </a:r>
            <a:r>
              <a:rPr lang="en-US" b="1" dirty="0"/>
              <a:t>tactic for detecting faults is Ping/Echo</a:t>
            </a:r>
            <a:r>
              <a:rPr lang="en-US" dirty="0"/>
              <a:t>.</a:t>
            </a:r>
          </a:p>
          <a:p>
            <a:pPr>
              <a:spcBef>
                <a:spcPct val="25000"/>
              </a:spcBef>
              <a:buFont typeface="Wingdings" pitchFamily="2" charset="2"/>
              <a:buNone/>
            </a:pPr>
            <a:r>
              <a:rPr lang="en-US" dirty="0"/>
              <a:t>Common </a:t>
            </a:r>
            <a:r>
              <a:rPr lang="en-US" b="1" dirty="0"/>
              <a:t>side-effects</a:t>
            </a:r>
            <a:r>
              <a:rPr lang="en-US" dirty="0"/>
              <a:t> of Ping/Echo are:</a:t>
            </a:r>
          </a:p>
          <a:p>
            <a:pPr>
              <a:spcBef>
                <a:spcPct val="25000"/>
              </a:spcBef>
            </a:pPr>
            <a:r>
              <a:rPr lang="en-US" sz="2400" b="1" dirty="0"/>
              <a:t>Security</a:t>
            </a:r>
            <a:r>
              <a:rPr lang="en-US" sz="2400" dirty="0"/>
              <a:t>: how to prevent a </a:t>
            </a:r>
            <a:r>
              <a:rPr lang="en-US" sz="2400" b="1" dirty="0"/>
              <a:t>ping flood attack</a:t>
            </a:r>
            <a:r>
              <a:rPr lang="en-US" sz="2400" dirty="0"/>
              <a:t>?</a:t>
            </a:r>
          </a:p>
          <a:p>
            <a:pPr>
              <a:spcBef>
                <a:spcPct val="25000"/>
              </a:spcBef>
            </a:pPr>
            <a:r>
              <a:rPr lang="en-US" sz="2400" b="1" dirty="0"/>
              <a:t>Performance</a:t>
            </a:r>
            <a:r>
              <a:rPr lang="en-US" sz="2400" dirty="0"/>
              <a:t>: how to ensure that the performance overhead of ping/echo is small?</a:t>
            </a:r>
          </a:p>
          <a:p>
            <a:pPr>
              <a:spcBef>
                <a:spcPct val="25000"/>
              </a:spcBef>
            </a:pPr>
            <a:r>
              <a:rPr lang="en-US" sz="2400" b="1" dirty="0"/>
              <a:t>Modifiability</a:t>
            </a:r>
            <a:r>
              <a:rPr lang="en-US" sz="2400" dirty="0"/>
              <a:t>: how to </a:t>
            </a:r>
            <a:r>
              <a:rPr lang="en-US" sz="2400" b="1" dirty="0"/>
              <a:t>add</a:t>
            </a:r>
            <a:r>
              <a:rPr lang="en-US" sz="2400" dirty="0"/>
              <a:t> ping/echo to the </a:t>
            </a:r>
            <a:r>
              <a:rPr lang="en-US" sz="2400" b="1" dirty="0"/>
              <a:t>existing architecture</a:t>
            </a:r>
            <a:r>
              <a:rPr lang="en-US" sz="2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877813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74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Tactics and Interactions - 2</a:t>
            </a:r>
          </a:p>
        </p:txBody>
      </p:sp>
      <p:grpSp>
        <p:nvGrpSpPr>
          <p:cNvPr id="2" name="Group 12"/>
          <p:cNvGrpSpPr/>
          <p:nvPr/>
        </p:nvGrpSpPr>
        <p:grpSpPr>
          <a:xfrm>
            <a:off x="2010310" y="1974350"/>
            <a:ext cx="4648200" cy="3657600"/>
            <a:chOff x="2133600" y="1676400"/>
            <a:chExt cx="4648200" cy="3657600"/>
          </a:xfrm>
        </p:grpSpPr>
        <p:sp>
          <p:nvSpPr>
            <p:cNvPr id="799749" name="Rectangle 5"/>
            <p:cNvSpPr>
              <a:spLocks noChangeArrowheads="1"/>
            </p:cNvSpPr>
            <p:nvPr/>
          </p:nvSpPr>
          <p:spPr bwMode="auto">
            <a:xfrm>
              <a:off x="3276600" y="1676400"/>
              <a:ext cx="2057400" cy="990600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cs typeface="Arial" charset="0"/>
                </a:rPr>
                <a:t>System</a:t>
              </a:r>
            </a:p>
          </p:txBody>
        </p:sp>
        <p:sp>
          <p:nvSpPr>
            <p:cNvPr id="799751" name="Line 7"/>
            <p:cNvSpPr>
              <a:spLocks noChangeShapeType="1"/>
            </p:cNvSpPr>
            <p:nvPr/>
          </p:nvSpPr>
          <p:spPr bwMode="auto">
            <a:xfrm>
              <a:off x="4343400" y="2667000"/>
              <a:ext cx="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799752" name="Oval 8"/>
            <p:cNvSpPr>
              <a:spLocks noChangeArrowheads="1"/>
            </p:cNvSpPr>
            <p:nvPr/>
          </p:nvSpPr>
          <p:spPr bwMode="auto">
            <a:xfrm>
              <a:off x="3352800" y="3276600"/>
              <a:ext cx="1981200" cy="457200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cs typeface="Arial" charset="0"/>
                </a:rPr>
                <a:t>Ping/Echo</a:t>
              </a:r>
            </a:p>
          </p:txBody>
        </p:sp>
        <p:sp>
          <p:nvSpPr>
            <p:cNvPr id="799755" name="AutoShape 11"/>
            <p:cNvSpPr>
              <a:spLocks noChangeArrowheads="1"/>
            </p:cNvSpPr>
            <p:nvPr/>
          </p:nvSpPr>
          <p:spPr bwMode="auto">
            <a:xfrm>
              <a:off x="2133600" y="4572000"/>
              <a:ext cx="1295400" cy="762000"/>
            </a:xfrm>
            <a:prstGeom prst="roundRect">
              <a:avLst>
                <a:gd name="adj" fmla="val 16667"/>
              </a:avLst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cs typeface="Arial" charset="0"/>
                </a:rPr>
                <a:t>Add to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cs typeface="Arial" charset="0"/>
                </a:rPr>
                <a:t>system</a:t>
              </a:r>
            </a:p>
          </p:txBody>
        </p:sp>
        <p:sp>
          <p:nvSpPr>
            <p:cNvPr id="799757" name="Line 13"/>
            <p:cNvSpPr>
              <a:spLocks noChangeShapeType="1"/>
            </p:cNvSpPr>
            <p:nvPr/>
          </p:nvSpPr>
          <p:spPr bwMode="auto">
            <a:xfrm flipH="1">
              <a:off x="2819400" y="3733800"/>
              <a:ext cx="1524000" cy="838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799758" name="AutoShape 14"/>
            <p:cNvSpPr>
              <a:spLocks noChangeArrowheads="1"/>
            </p:cNvSpPr>
            <p:nvPr/>
          </p:nvSpPr>
          <p:spPr bwMode="auto">
            <a:xfrm>
              <a:off x="3695700" y="4572000"/>
              <a:ext cx="1295400" cy="762000"/>
            </a:xfrm>
            <a:prstGeom prst="roundRect">
              <a:avLst>
                <a:gd name="adj" fmla="val 16667"/>
              </a:avLst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cs typeface="Arial" charset="0"/>
                </a:rPr>
                <a:t>Ping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  <a:cs typeface="Arial" charset="0"/>
                </a:rPr>
                <a:t>flood</a:t>
              </a:r>
            </a:p>
          </p:txBody>
        </p:sp>
        <p:sp>
          <p:nvSpPr>
            <p:cNvPr id="799759" name="Line 15"/>
            <p:cNvSpPr>
              <a:spLocks noChangeShapeType="1"/>
            </p:cNvSpPr>
            <p:nvPr/>
          </p:nvSpPr>
          <p:spPr bwMode="auto">
            <a:xfrm>
              <a:off x="4343400" y="3733800"/>
              <a:ext cx="0" cy="838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799760" name="AutoShape 16"/>
            <p:cNvSpPr>
              <a:spLocks noChangeArrowheads="1"/>
            </p:cNvSpPr>
            <p:nvPr/>
          </p:nvSpPr>
          <p:spPr bwMode="auto">
            <a:xfrm>
              <a:off x="5257800" y="4572000"/>
              <a:ext cx="1524000" cy="762000"/>
            </a:xfrm>
            <a:prstGeom prst="roundRect">
              <a:avLst>
                <a:gd name="adj" fmla="val 16667"/>
              </a:avLst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solidFill>
                    <a:srgbClr val="000000"/>
                  </a:solidFill>
                  <a:cs typeface="Arial" charset="0"/>
                </a:rPr>
                <a:t>Performance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solidFill>
                    <a:srgbClr val="000000"/>
                  </a:solidFill>
                  <a:cs typeface="Arial" charset="0"/>
                </a:rPr>
                <a:t>overhead</a:t>
              </a:r>
            </a:p>
          </p:txBody>
        </p:sp>
        <p:sp>
          <p:nvSpPr>
            <p:cNvPr id="799761" name="Line 17"/>
            <p:cNvSpPr>
              <a:spLocks noChangeShapeType="1"/>
            </p:cNvSpPr>
            <p:nvPr/>
          </p:nvSpPr>
          <p:spPr bwMode="auto">
            <a:xfrm>
              <a:off x="4343400" y="3733800"/>
              <a:ext cx="1600200" cy="838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cs typeface="Arial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6781800" y="4581525"/>
            <a:ext cx="364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1644870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Tactics and Interactions - 3</a:t>
            </a:r>
          </a:p>
        </p:txBody>
      </p:sp>
      <p:sp>
        <p:nvSpPr>
          <p:cNvPr id="802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25000"/>
              </a:spcBef>
              <a:buFont typeface="Wingdings" pitchFamily="2" charset="2"/>
              <a:buNone/>
            </a:pPr>
            <a:r>
              <a:rPr lang="en-US" dirty="0"/>
              <a:t>A </a:t>
            </a:r>
            <a:r>
              <a:rPr lang="en-US" b="1" dirty="0"/>
              <a:t>tactic</a:t>
            </a:r>
            <a:r>
              <a:rPr lang="en-US" dirty="0"/>
              <a:t> to address the </a:t>
            </a:r>
            <a:r>
              <a:rPr lang="en-US" b="1" dirty="0"/>
              <a:t>performance</a:t>
            </a:r>
            <a:r>
              <a:rPr lang="en-US" dirty="0"/>
              <a:t> side-effect is “</a:t>
            </a:r>
            <a:r>
              <a:rPr lang="en-US" b="1" dirty="0"/>
              <a:t>Increase Available Resources</a:t>
            </a:r>
            <a:r>
              <a:rPr lang="en-US" dirty="0"/>
              <a:t>”.</a:t>
            </a:r>
          </a:p>
          <a:p>
            <a:pPr>
              <a:spcBef>
                <a:spcPct val="25000"/>
              </a:spcBef>
              <a:buFont typeface="Wingdings" pitchFamily="2" charset="2"/>
              <a:buNone/>
            </a:pPr>
            <a:r>
              <a:rPr lang="en-US" dirty="0"/>
              <a:t>Common </a:t>
            </a:r>
            <a:r>
              <a:rPr lang="en-US" b="1" dirty="0"/>
              <a:t>side effects of Increase Available Resources</a:t>
            </a:r>
            <a:r>
              <a:rPr lang="en-US" dirty="0"/>
              <a:t> are:</a:t>
            </a:r>
          </a:p>
          <a:p>
            <a:pPr>
              <a:spcBef>
                <a:spcPct val="25000"/>
              </a:spcBef>
            </a:pPr>
            <a:r>
              <a:rPr lang="en-US" b="1" dirty="0"/>
              <a:t>C</a:t>
            </a:r>
            <a:r>
              <a:rPr lang="en-US" sz="2400" b="1" dirty="0"/>
              <a:t>ost</a:t>
            </a:r>
            <a:r>
              <a:rPr lang="en-US" sz="2400" dirty="0"/>
              <a:t>: increased resources cost more</a:t>
            </a:r>
          </a:p>
          <a:p>
            <a:pPr>
              <a:spcBef>
                <a:spcPct val="25000"/>
              </a:spcBef>
            </a:pPr>
            <a:r>
              <a:rPr lang="en-US" b="1" dirty="0"/>
              <a:t>P</a:t>
            </a:r>
            <a:r>
              <a:rPr lang="en-US" sz="2400" b="1" dirty="0"/>
              <a:t>erformance</a:t>
            </a:r>
            <a:r>
              <a:rPr lang="en-US" sz="2400" dirty="0"/>
              <a:t>: how to </a:t>
            </a:r>
            <a:r>
              <a:rPr lang="en-US" sz="2400" b="1" dirty="0"/>
              <a:t>utilize</a:t>
            </a:r>
            <a:r>
              <a:rPr lang="en-US" sz="2400" dirty="0"/>
              <a:t> the increase </a:t>
            </a:r>
            <a:r>
              <a:rPr lang="en-US" sz="2400" b="1" dirty="0"/>
              <a:t>resources efficiently</a:t>
            </a:r>
            <a:r>
              <a:rPr lang="en-US" sz="2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2898753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Tactics and Interactions - 4</a:t>
            </a:r>
          </a:p>
        </p:txBody>
      </p:sp>
      <p:grpSp>
        <p:nvGrpSpPr>
          <p:cNvPr id="2" name="Group 17"/>
          <p:cNvGrpSpPr/>
          <p:nvPr/>
        </p:nvGrpSpPr>
        <p:grpSpPr>
          <a:xfrm>
            <a:off x="1685818" y="1768183"/>
            <a:ext cx="5257800" cy="4533900"/>
            <a:chOff x="2209800" y="1143000"/>
            <a:chExt cx="5257800" cy="4533900"/>
          </a:xfrm>
        </p:grpSpPr>
        <p:sp>
          <p:nvSpPr>
            <p:cNvPr id="804867" name="Rectangle 3"/>
            <p:cNvSpPr>
              <a:spLocks noChangeArrowheads="1"/>
            </p:cNvSpPr>
            <p:nvPr/>
          </p:nvSpPr>
          <p:spPr bwMode="auto">
            <a:xfrm>
              <a:off x="3352800" y="1143000"/>
              <a:ext cx="2057400" cy="742950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cs typeface="Arial" charset="0"/>
                </a:rPr>
                <a:t>System</a:t>
              </a:r>
            </a:p>
          </p:txBody>
        </p:sp>
        <p:sp>
          <p:nvSpPr>
            <p:cNvPr id="804868" name="Line 4"/>
            <p:cNvSpPr>
              <a:spLocks noChangeShapeType="1"/>
            </p:cNvSpPr>
            <p:nvPr/>
          </p:nvSpPr>
          <p:spPr bwMode="auto">
            <a:xfrm>
              <a:off x="4419600" y="188595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804869" name="Oval 5"/>
            <p:cNvSpPr>
              <a:spLocks noChangeArrowheads="1"/>
            </p:cNvSpPr>
            <p:nvPr/>
          </p:nvSpPr>
          <p:spPr bwMode="auto">
            <a:xfrm>
              <a:off x="3429000" y="2343150"/>
              <a:ext cx="1981200" cy="342900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cs typeface="Arial" charset="0"/>
                </a:rPr>
                <a:t>Ping/Echo</a:t>
              </a:r>
            </a:p>
          </p:txBody>
        </p:sp>
        <p:sp>
          <p:nvSpPr>
            <p:cNvPr id="804871" name="AutoShape 7"/>
            <p:cNvSpPr>
              <a:spLocks noChangeArrowheads="1"/>
            </p:cNvSpPr>
            <p:nvPr/>
          </p:nvSpPr>
          <p:spPr bwMode="auto">
            <a:xfrm>
              <a:off x="2209800" y="3314700"/>
              <a:ext cx="1295400" cy="571500"/>
            </a:xfrm>
            <a:prstGeom prst="roundRect">
              <a:avLst>
                <a:gd name="adj" fmla="val 16667"/>
              </a:avLst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cs typeface="Arial" charset="0"/>
                </a:rPr>
                <a:t>Add to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cs typeface="Arial" charset="0"/>
                </a:rPr>
                <a:t>system</a:t>
              </a:r>
            </a:p>
          </p:txBody>
        </p:sp>
        <p:sp>
          <p:nvSpPr>
            <p:cNvPr id="804872" name="Line 8"/>
            <p:cNvSpPr>
              <a:spLocks noChangeShapeType="1"/>
            </p:cNvSpPr>
            <p:nvPr/>
          </p:nvSpPr>
          <p:spPr bwMode="auto">
            <a:xfrm flipH="1">
              <a:off x="2895600" y="2686050"/>
              <a:ext cx="1524000" cy="6286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804873" name="AutoShape 9"/>
            <p:cNvSpPr>
              <a:spLocks noChangeArrowheads="1"/>
            </p:cNvSpPr>
            <p:nvPr/>
          </p:nvSpPr>
          <p:spPr bwMode="auto">
            <a:xfrm>
              <a:off x="3771900" y="3314700"/>
              <a:ext cx="1295400" cy="571500"/>
            </a:xfrm>
            <a:prstGeom prst="roundRect">
              <a:avLst>
                <a:gd name="adj" fmla="val 16667"/>
              </a:avLst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000000"/>
                  </a:solidFill>
                  <a:cs typeface="Arial" charset="0"/>
                </a:rPr>
                <a:t>Ping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000000"/>
                  </a:solidFill>
                  <a:cs typeface="Arial" charset="0"/>
                </a:rPr>
                <a:t>flood</a:t>
              </a:r>
            </a:p>
          </p:txBody>
        </p:sp>
        <p:sp>
          <p:nvSpPr>
            <p:cNvPr id="804874" name="Line 10"/>
            <p:cNvSpPr>
              <a:spLocks noChangeShapeType="1"/>
            </p:cNvSpPr>
            <p:nvPr/>
          </p:nvSpPr>
          <p:spPr bwMode="auto">
            <a:xfrm>
              <a:off x="4419600" y="2686050"/>
              <a:ext cx="0" cy="6286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804875" name="AutoShape 11"/>
            <p:cNvSpPr>
              <a:spLocks noChangeArrowheads="1"/>
            </p:cNvSpPr>
            <p:nvPr/>
          </p:nvSpPr>
          <p:spPr bwMode="auto">
            <a:xfrm>
              <a:off x="5334000" y="3314700"/>
              <a:ext cx="1295400" cy="571500"/>
            </a:xfrm>
            <a:prstGeom prst="roundRect">
              <a:avLst>
                <a:gd name="adj" fmla="val 16667"/>
              </a:avLst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cs typeface="Arial" charset="0"/>
                </a:rPr>
                <a:t>Performance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cs typeface="Arial" charset="0"/>
                </a:rPr>
                <a:t>overhead</a:t>
              </a:r>
            </a:p>
          </p:txBody>
        </p:sp>
        <p:sp>
          <p:nvSpPr>
            <p:cNvPr id="804876" name="Line 12"/>
            <p:cNvSpPr>
              <a:spLocks noChangeShapeType="1"/>
            </p:cNvSpPr>
            <p:nvPr/>
          </p:nvSpPr>
          <p:spPr bwMode="auto">
            <a:xfrm>
              <a:off x="4419600" y="2686050"/>
              <a:ext cx="1600200" cy="6286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804878" name="Line 14"/>
            <p:cNvSpPr>
              <a:spLocks noChangeShapeType="1"/>
            </p:cNvSpPr>
            <p:nvPr/>
          </p:nvSpPr>
          <p:spPr bwMode="auto">
            <a:xfrm>
              <a:off x="6019800" y="386715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804879" name="Oval 15"/>
            <p:cNvSpPr>
              <a:spLocks noChangeArrowheads="1"/>
            </p:cNvSpPr>
            <p:nvPr/>
          </p:nvSpPr>
          <p:spPr bwMode="auto">
            <a:xfrm>
              <a:off x="5029200" y="4038600"/>
              <a:ext cx="2057400" cy="609600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cs typeface="Arial" charset="0"/>
                </a:rPr>
                <a:t>Increase Available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cs typeface="Arial" charset="0"/>
                </a:rPr>
                <a:t>Resources</a:t>
              </a:r>
            </a:p>
          </p:txBody>
        </p:sp>
        <p:sp>
          <p:nvSpPr>
            <p:cNvPr id="804881" name="AutoShape 17"/>
            <p:cNvSpPr>
              <a:spLocks noChangeArrowheads="1"/>
            </p:cNvSpPr>
            <p:nvPr/>
          </p:nvSpPr>
          <p:spPr bwMode="auto">
            <a:xfrm>
              <a:off x="4724400" y="5105400"/>
              <a:ext cx="1295400" cy="571500"/>
            </a:xfrm>
            <a:prstGeom prst="roundRect">
              <a:avLst>
                <a:gd name="adj" fmla="val 16667"/>
              </a:avLst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cs typeface="Arial" charset="0"/>
                </a:rPr>
                <a:t>Cost</a:t>
              </a:r>
            </a:p>
          </p:txBody>
        </p:sp>
        <p:sp>
          <p:nvSpPr>
            <p:cNvPr id="804882" name="Line 18"/>
            <p:cNvSpPr>
              <a:spLocks noChangeShapeType="1"/>
            </p:cNvSpPr>
            <p:nvPr/>
          </p:nvSpPr>
          <p:spPr bwMode="auto">
            <a:xfrm flipH="1">
              <a:off x="5410200" y="4667250"/>
              <a:ext cx="609600" cy="4381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804885" name="AutoShape 21"/>
            <p:cNvSpPr>
              <a:spLocks noChangeArrowheads="1"/>
            </p:cNvSpPr>
            <p:nvPr/>
          </p:nvSpPr>
          <p:spPr bwMode="auto">
            <a:xfrm>
              <a:off x="6172200" y="5105400"/>
              <a:ext cx="1295400" cy="571500"/>
            </a:xfrm>
            <a:prstGeom prst="roundRect">
              <a:avLst>
                <a:gd name="adj" fmla="val 16667"/>
              </a:avLst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cs typeface="Arial" charset="0"/>
                </a:rPr>
                <a:t>Resource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cs typeface="Arial" charset="0"/>
                </a:rPr>
                <a:t>Utilization</a:t>
              </a:r>
            </a:p>
          </p:txBody>
        </p:sp>
        <p:sp>
          <p:nvSpPr>
            <p:cNvPr id="804886" name="Line 22"/>
            <p:cNvSpPr>
              <a:spLocks noChangeShapeType="1"/>
            </p:cNvSpPr>
            <p:nvPr/>
          </p:nvSpPr>
          <p:spPr bwMode="auto">
            <a:xfrm>
              <a:off x="6019800" y="4667250"/>
              <a:ext cx="838200" cy="4381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cs typeface="Arial" charset="0"/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7210746" y="5693167"/>
            <a:ext cx="364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37559965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Tactics and Interactions - 5</a:t>
            </a:r>
          </a:p>
        </p:txBody>
      </p:sp>
      <p:sp>
        <p:nvSpPr>
          <p:cNvPr id="806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25000"/>
              </a:spcBef>
              <a:buFont typeface="Wingdings" pitchFamily="2" charset="2"/>
              <a:buNone/>
            </a:pPr>
            <a:r>
              <a:rPr lang="en-US" dirty="0"/>
              <a:t>A </a:t>
            </a:r>
            <a:r>
              <a:rPr lang="en-US" b="1" dirty="0"/>
              <a:t>tactic</a:t>
            </a:r>
            <a:r>
              <a:rPr lang="en-US" dirty="0"/>
              <a:t> to address the </a:t>
            </a:r>
            <a:r>
              <a:rPr lang="en-US" b="1" dirty="0"/>
              <a:t>efficient use of resources </a:t>
            </a:r>
            <a:r>
              <a:rPr lang="en-US" dirty="0"/>
              <a:t>side-effect is “</a:t>
            </a:r>
            <a:r>
              <a:rPr lang="en-US" b="1" dirty="0"/>
              <a:t>Scheduling Policy</a:t>
            </a:r>
            <a:r>
              <a:rPr lang="en-US" dirty="0"/>
              <a:t>”.</a:t>
            </a:r>
          </a:p>
          <a:p>
            <a:pPr>
              <a:spcBef>
                <a:spcPct val="25000"/>
              </a:spcBef>
              <a:buFont typeface="Wingdings" pitchFamily="2" charset="2"/>
              <a:buNone/>
            </a:pPr>
            <a:r>
              <a:rPr lang="en-US" dirty="0"/>
              <a:t>Common </a:t>
            </a:r>
            <a:r>
              <a:rPr lang="en-US" b="1" dirty="0"/>
              <a:t>side effects of Scheduling Policy</a:t>
            </a:r>
            <a:r>
              <a:rPr lang="en-US" dirty="0"/>
              <a:t> are:</a:t>
            </a:r>
          </a:p>
          <a:p>
            <a:pPr>
              <a:spcBef>
                <a:spcPct val="25000"/>
              </a:spcBef>
            </a:pPr>
            <a:r>
              <a:rPr lang="en-US" sz="2400" b="1" dirty="0"/>
              <a:t>Modifiability: how to add </a:t>
            </a:r>
            <a:r>
              <a:rPr lang="en-US" sz="2400" dirty="0"/>
              <a:t>the scheduling policy to the existing architecture</a:t>
            </a:r>
          </a:p>
          <a:p>
            <a:pPr>
              <a:spcBef>
                <a:spcPct val="25000"/>
              </a:spcBef>
            </a:pPr>
            <a:r>
              <a:rPr lang="en-US" sz="2400" b="1" dirty="0"/>
              <a:t>Modifiability: how to change </a:t>
            </a:r>
            <a:r>
              <a:rPr lang="en-US" sz="2400" dirty="0"/>
              <a:t>the scheduling policy in the future?</a:t>
            </a:r>
          </a:p>
        </p:txBody>
      </p:sp>
    </p:spTree>
    <p:extLst>
      <p:ext uri="{BB962C8B-B14F-4D97-AF65-F5344CB8AC3E}">
        <p14:creationId xmlns:p14="http://schemas.microsoft.com/office/powerpoint/2010/main" val="31803647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Tactics and Interactions – 6</a:t>
            </a:r>
          </a:p>
        </p:txBody>
      </p:sp>
      <p:grpSp>
        <p:nvGrpSpPr>
          <p:cNvPr id="2" name="Group 23"/>
          <p:cNvGrpSpPr/>
          <p:nvPr/>
        </p:nvGrpSpPr>
        <p:grpSpPr>
          <a:xfrm>
            <a:off x="1726915" y="1881027"/>
            <a:ext cx="6067425" cy="4737100"/>
            <a:chOff x="2209800" y="1295400"/>
            <a:chExt cx="6067425" cy="4737100"/>
          </a:xfrm>
        </p:grpSpPr>
        <p:sp>
          <p:nvSpPr>
            <p:cNvPr id="808963" name="Rectangle 3"/>
            <p:cNvSpPr>
              <a:spLocks noChangeArrowheads="1"/>
            </p:cNvSpPr>
            <p:nvPr/>
          </p:nvSpPr>
          <p:spPr bwMode="auto">
            <a:xfrm>
              <a:off x="3352800" y="1295400"/>
              <a:ext cx="2057400" cy="523875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System</a:t>
              </a:r>
            </a:p>
          </p:txBody>
        </p:sp>
        <p:sp>
          <p:nvSpPr>
            <p:cNvPr id="808964" name="Line 4"/>
            <p:cNvSpPr>
              <a:spLocks noChangeShapeType="1"/>
            </p:cNvSpPr>
            <p:nvPr/>
          </p:nvSpPr>
          <p:spPr bwMode="auto">
            <a:xfrm>
              <a:off x="4419600" y="1819275"/>
              <a:ext cx="0" cy="230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808965" name="Oval 5"/>
            <p:cNvSpPr>
              <a:spLocks noChangeArrowheads="1"/>
            </p:cNvSpPr>
            <p:nvPr/>
          </p:nvSpPr>
          <p:spPr bwMode="auto">
            <a:xfrm>
              <a:off x="3429000" y="2049463"/>
              <a:ext cx="1981200" cy="277812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Ping/Echo</a:t>
              </a:r>
            </a:p>
          </p:txBody>
        </p:sp>
        <p:sp>
          <p:nvSpPr>
            <p:cNvPr id="808967" name="AutoShape 7"/>
            <p:cNvSpPr>
              <a:spLocks noChangeArrowheads="1"/>
            </p:cNvSpPr>
            <p:nvPr/>
          </p:nvSpPr>
          <p:spPr bwMode="auto">
            <a:xfrm>
              <a:off x="2209800" y="2665413"/>
              <a:ext cx="1295400" cy="460375"/>
            </a:xfrm>
            <a:prstGeom prst="roundRect">
              <a:avLst>
                <a:gd name="adj" fmla="val 16667"/>
              </a:avLst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Add to 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system</a:t>
              </a:r>
            </a:p>
          </p:txBody>
        </p:sp>
        <p:sp>
          <p:nvSpPr>
            <p:cNvPr id="808968" name="Line 8"/>
            <p:cNvSpPr>
              <a:spLocks noChangeShapeType="1"/>
            </p:cNvSpPr>
            <p:nvPr/>
          </p:nvSpPr>
          <p:spPr bwMode="auto">
            <a:xfrm flipH="1">
              <a:off x="2895600" y="2327275"/>
              <a:ext cx="1524000" cy="3381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808969" name="AutoShape 9"/>
            <p:cNvSpPr>
              <a:spLocks noChangeArrowheads="1"/>
            </p:cNvSpPr>
            <p:nvPr/>
          </p:nvSpPr>
          <p:spPr bwMode="auto">
            <a:xfrm>
              <a:off x="3771900" y="2665413"/>
              <a:ext cx="1295400" cy="460375"/>
            </a:xfrm>
            <a:prstGeom prst="roundRect">
              <a:avLst>
                <a:gd name="adj" fmla="val 16667"/>
              </a:avLst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00"/>
                  </a:solidFill>
                  <a:cs typeface="Arial" charset="0"/>
                </a:rPr>
                <a:t>Ping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00"/>
                  </a:solidFill>
                  <a:cs typeface="Arial" charset="0"/>
                </a:rPr>
                <a:t>flood</a:t>
              </a:r>
            </a:p>
          </p:txBody>
        </p:sp>
        <p:sp>
          <p:nvSpPr>
            <p:cNvPr id="808970" name="Line 10"/>
            <p:cNvSpPr>
              <a:spLocks noChangeShapeType="1"/>
            </p:cNvSpPr>
            <p:nvPr/>
          </p:nvSpPr>
          <p:spPr bwMode="auto">
            <a:xfrm>
              <a:off x="4419600" y="2327275"/>
              <a:ext cx="0" cy="3381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808971" name="AutoShape 11"/>
            <p:cNvSpPr>
              <a:spLocks noChangeArrowheads="1"/>
            </p:cNvSpPr>
            <p:nvPr/>
          </p:nvSpPr>
          <p:spPr bwMode="auto">
            <a:xfrm>
              <a:off x="5334000" y="2665413"/>
              <a:ext cx="1295400" cy="460375"/>
            </a:xfrm>
            <a:prstGeom prst="roundRect">
              <a:avLst>
                <a:gd name="adj" fmla="val 16667"/>
              </a:avLst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Performance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overhead</a:t>
              </a:r>
            </a:p>
          </p:txBody>
        </p:sp>
        <p:sp>
          <p:nvSpPr>
            <p:cNvPr id="808972" name="Line 12"/>
            <p:cNvSpPr>
              <a:spLocks noChangeShapeType="1"/>
            </p:cNvSpPr>
            <p:nvPr/>
          </p:nvSpPr>
          <p:spPr bwMode="auto">
            <a:xfrm>
              <a:off x="4419600" y="2327275"/>
              <a:ext cx="1600200" cy="3381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808973" name="Line 13"/>
            <p:cNvSpPr>
              <a:spLocks noChangeShapeType="1"/>
            </p:cNvSpPr>
            <p:nvPr/>
          </p:nvSpPr>
          <p:spPr bwMode="auto">
            <a:xfrm>
              <a:off x="6019800" y="3111500"/>
              <a:ext cx="0" cy="3683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808974" name="Oval 14"/>
            <p:cNvSpPr>
              <a:spLocks noChangeArrowheads="1"/>
            </p:cNvSpPr>
            <p:nvPr/>
          </p:nvSpPr>
          <p:spPr bwMode="auto">
            <a:xfrm>
              <a:off x="5029200" y="3249613"/>
              <a:ext cx="2057400" cy="492125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Increase Available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Resources</a:t>
              </a:r>
            </a:p>
          </p:txBody>
        </p:sp>
        <p:sp>
          <p:nvSpPr>
            <p:cNvPr id="808975" name="AutoShape 15"/>
            <p:cNvSpPr>
              <a:spLocks noChangeArrowheads="1"/>
            </p:cNvSpPr>
            <p:nvPr/>
          </p:nvSpPr>
          <p:spPr bwMode="auto">
            <a:xfrm>
              <a:off x="4724400" y="4110038"/>
              <a:ext cx="1295400" cy="461962"/>
            </a:xfrm>
            <a:prstGeom prst="roundRect">
              <a:avLst>
                <a:gd name="adj" fmla="val 16667"/>
              </a:avLst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Cost</a:t>
              </a:r>
            </a:p>
          </p:txBody>
        </p:sp>
        <p:sp>
          <p:nvSpPr>
            <p:cNvPr id="808976" name="Line 16"/>
            <p:cNvSpPr>
              <a:spLocks noChangeShapeType="1"/>
            </p:cNvSpPr>
            <p:nvPr/>
          </p:nvSpPr>
          <p:spPr bwMode="auto">
            <a:xfrm flipH="1">
              <a:off x="5410200" y="3757613"/>
              <a:ext cx="609600" cy="3524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808977" name="AutoShape 17"/>
            <p:cNvSpPr>
              <a:spLocks noChangeArrowheads="1"/>
            </p:cNvSpPr>
            <p:nvPr/>
          </p:nvSpPr>
          <p:spPr bwMode="auto">
            <a:xfrm>
              <a:off x="6172200" y="4110038"/>
              <a:ext cx="1295400" cy="461962"/>
            </a:xfrm>
            <a:prstGeom prst="roundRect">
              <a:avLst>
                <a:gd name="adj" fmla="val 16667"/>
              </a:avLst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Resource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Utilization</a:t>
              </a:r>
            </a:p>
          </p:txBody>
        </p:sp>
        <p:sp>
          <p:nvSpPr>
            <p:cNvPr id="808978" name="Line 18"/>
            <p:cNvSpPr>
              <a:spLocks noChangeShapeType="1"/>
            </p:cNvSpPr>
            <p:nvPr/>
          </p:nvSpPr>
          <p:spPr bwMode="auto">
            <a:xfrm>
              <a:off x="6019800" y="3757613"/>
              <a:ext cx="838200" cy="3524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808980" name="Line 20"/>
            <p:cNvSpPr>
              <a:spLocks noChangeShapeType="1"/>
            </p:cNvSpPr>
            <p:nvPr/>
          </p:nvSpPr>
          <p:spPr bwMode="auto">
            <a:xfrm>
              <a:off x="6829425" y="4572000"/>
              <a:ext cx="0" cy="3683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808981" name="Oval 21"/>
            <p:cNvSpPr>
              <a:spLocks noChangeArrowheads="1"/>
            </p:cNvSpPr>
            <p:nvPr/>
          </p:nvSpPr>
          <p:spPr bwMode="auto">
            <a:xfrm>
              <a:off x="5838825" y="4710113"/>
              <a:ext cx="2057400" cy="492125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Scheduling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Policy</a:t>
              </a:r>
            </a:p>
          </p:txBody>
        </p:sp>
        <p:sp>
          <p:nvSpPr>
            <p:cNvPr id="808982" name="AutoShape 22"/>
            <p:cNvSpPr>
              <a:spLocks noChangeArrowheads="1"/>
            </p:cNvSpPr>
            <p:nvPr/>
          </p:nvSpPr>
          <p:spPr bwMode="auto">
            <a:xfrm>
              <a:off x="5534025" y="5570538"/>
              <a:ext cx="1295400" cy="461962"/>
            </a:xfrm>
            <a:prstGeom prst="roundRect">
              <a:avLst>
                <a:gd name="adj" fmla="val 16667"/>
              </a:avLst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Add to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system</a:t>
              </a:r>
            </a:p>
          </p:txBody>
        </p:sp>
        <p:sp>
          <p:nvSpPr>
            <p:cNvPr id="808983" name="Line 23"/>
            <p:cNvSpPr>
              <a:spLocks noChangeShapeType="1"/>
            </p:cNvSpPr>
            <p:nvPr/>
          </p:nvSpPr>
          <p:spPr bwMode="auto">
            <a:xfrm flipH="1">
              <a:off x="6219825" y="5218113"/>
              <a:ext cx="609600" cy="3524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808984" name="AutoShape 24"/>
            <p:cNvSpPr>
              <a:spLocks noChangeArrowheads="1"/>
            </p:cNvSpPr>
            <p:nvPr/>
          </p:nvSpPr>
          <p:spPr bwMode="auto">
            <a:xfrm>
              <a:off x="6981825" y="5570538"/>
              <a:ext cx="1295400" cy="461962"/>
            </a:xfrm>
            <a:prstGeom prst="roundRect">
              <a:avLst>
                <a:gd name="adj" fmla="val 16667"/>
              </a:avLst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Modify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policy</a:t>
              </a:r>
            </a:p>
          </p:txBody>
        </p:sp>
        <p:sp>
          <p:nvSpPr>
            <p:cNvPr id="808985" name="Line 25"/>
            <p:cNvSpPr>
              <a:spLocks noChangeShapeType="1"/>
            </p:cNvSpPr>
            <p:nvPr/>
          </p:nvSpPr>
          <p:spPr bwMode="auto">
            <a:xfrm>
              <a:off x="6829425" y="5218113"/>
              <a:ext cx="838200" cy="3524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cs typeface="Arial" charset="0"/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4545348" y="5656786"/>
            <a:ext cx="364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21408223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Tactics and Interactions - 7</a:t>
            </a:r>
          </a:p>
        </p:txBody>
      </p:sp>
      <p:sp>
        <p:nvSpPr>
          <p:cNvPr id="811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25000"/>
              </a:spcBef>
              <a:buFont typeface="Wingdings" pitchFamily="2" charset="2"/>
              <a:buNone/>
            </a:pPr>
            <a:r>
              <a:rPr lang="en-US" dirty="0"/>
              <a:t>A </a:t>
            </a:r>
            <a:r>
              <a:rPr lang="en-US" b="1" dirty="0"/>
              <a:t>tactic</a:t>
            </a:r>
            <a:r>
              <a:rPr lang="en-US" dirty="0"/>
              <a:t> to address the </a:t>
            </a:r>
            <a:r>
              <a:rPr lang="en-US" b="1" dirty="0"/>
              <a:t>addition of the scheduler </a:t>
            </a:r>
            <a:r>
              <a:rPr lang="en-US" dirty="0"/>
              <a:t>to the system is “</a:t>
            </a:r>
            <a:r>
              <a:rPr lang="en-US" b="1" dirty="0"/>
              <a:t>Use an Intermediary</a:t>
            </a:r>
            <a:r>
              <a:rPr lang="en-US" dirty="0"/>
              <a:t>”.</a:t>
            </a:r>
          </a:p>
          <a:p>
            <a:pPr>
              <a:spcBef>
                <a:spcPct val="25000"/>
              </a:spcBef>
              <a:buFont typeface="Wingdings" pitchFamily="2" charset="2"/>
              <a:buNone/>
            </a:pPr>
            <a:r>
              <a:rPr lang="en-US" dirty="0"/>
              <a:t>Common </a:t>
            </a:r>
            <a:r>
              <a:rPr lang="en-US" b="1" dirty="0"/>
              <a:t>side effects of Use an Intermediary</a:t>
            </a:r>
            <a:r>
              <a:rPr lang="en-US" dirty="0"/>
              <a:t> are:</a:t>
            </a:r>
          </a:p>
          <a:p>
            <a:pPr>
              <a:spcBef>
                <a:spcPct val="25000"/>
              </a:spcBef>
            </a:pPr>
            <a:r>
              <a:rPr lang="en-US" sz="2400" b="1" dirty="0"/>
              <a:t>Modifiability</a:t>
            </a:r>
            <a:r>
              <a:rPr lang="en-US" sz="2400" dirty="0"/>
              <a:t>: how to </a:t>
            </a:r>
            <a:r>
              <a:rPr lang="en-US" sz="2400" b="1" dirty="0"/>
              <a:t>ensure</a:t>
            </a:r>
            <a:r>
              <a:rPr lang="en-US" sz="2400" dirty="0"/>
              <a:t> that </a:t>
            </a:r>
            <a:r>
              <a:rPr lang="en-US" sz="2400" b="1" dirty="0"/>
              <a:t>all communication passes through </a:t>
            </a:r>
            <a:r>
              <a:rPr lang="en-US" sz="2400" dirty="0"/>
              <a:t>the intermediary?</a:t>
            </a:r>
          </a:p>
        </p:txBody>
      </p:sp>
    </p:spTree>
    <p:extLst>
      <p:ext uri="{BB962C8B-B14F-4D97-AF65-F5344CB8AC3E}">
        <p14:creationId xmlns:p14="http://schemas.microsoft.com/office/powerpoint/2010/main" val="22392311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Tactics and Interactions - 8</a:t>
            </a:r>
          </a:p>
        </p:txBody>
      </p:sp>
      <p:grpSp>
        <p:nvGrpSpPr>
          <p:cNvPr id="2" name="Group 27"/>
          <p:cNvGrpSpPr/>
          <p:nvPr/>
        </p:nvGrpSpPr>
        <p:grpSpPr>
          <a:xfrm>
            <a:off x="1335800" y="1872473"/>
            <a:ext cx="6067425" cy="4532313"/>
            <a:chOff x="1676400" y="1066800"/>
            <a:chExt cx="6067425" cy="4532313"/>
          </a:xfrm>
        </p:grpSpPr>
        <p:sp>
          <p:nvSpPr>
            <p:cNvPr id="813059" name="Rectangle 3"/>
            <p:cNvSpPr>
              <a:spLocks noChangeArrowheads="1"/>
            </p:cNvSpPr>
            <p:nvPr/>
          </p:nvSpPr>
          <p:spPr bwMode="auto">
            <a:xfrm>
              <a:off x="2819400" y="1066800"/>
              <a:ext cx="2057400" cy="387350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System</a:t>
              </a:r>
            </a:p>
          </p:txBody>
        </p:sp>
        <p:sp>
          <p:nvSpPr>
            <p:cNvPr id="813060" name="Line 4"/>
            <p:cNvSpPr>
              <a:spLocks noChangeShapeType="1"/>
            </p:cNvSpPr>
            <p:nvPr/>
          </p:nvSpPr>
          <p:spPr bwMode="auto">
            <a:xfrm>
              <a:off x="3886200" y="1454150"/>
              <a:ext cx="0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813061" name="Oval 5"/>
            <p:cNvSpPr>
              <a:spLocks noChangeArrowheads="1"/>
            </p:cNvSpPr>
            <p:nvPr/>
          </p:nvSpPr>
          <p:spPr bwMode="auto">
            <a:xfrm>
              <a:off x="2895600" y="1624013"/>
              <a:ext cx="1981200" cy="206375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Ping/Echo</a:t>
              </a:r>
            </a:p>
          </p:txBody>
        </p:sp>
        <p:sp>
          <p:nvSpPr>
            <p:cNvPr id="813062" name="AutoShape 6"/>
            <p:cNvSpPr>
              <a:spLocks noChangeArrowheads="1"/>
            </p:cNvSpPr>
            <p:nvPr/>
          </p:nvSpPr>
          <p:spPr bwMode="auto">
            <a:xfrm>
              <a:off x="1676400" y="2081213"/>
              <a:ext cx="1295400" cy="339725"/>
            </a:xfrm>
            <a:prstGeom prst="roundRect">
              <a:avLst>
                <a:gd name="adj" fmla="val 16667"/>
              </a:avLst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00"/>
                  </a:solidFill>
                  <a:cs typeface="Arial" charset="0"/>
                </a:rPr>
                <a:t>Add to </a:t>
              </a:r>
            </a:p>
            <a:p>
              <a:pPr algn="ctr"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400" dirty="0">
                  <a:solidFill>
                    <a:srgbClr val="000000"/>
                  </a:solidFill>
                  <a:cs typeface="Arial" charset="0"/>
                </a:rPr>
                <a:t>system</a:t>
              </a:r>
            </a:p>
          </p:txBody>
        </p:sp>
        <p:sp>
          <p:nvSpPr>
            <p:cNvPr id="813063" name="Line 7"/>
            <p:cNvSpPr>
              <a:spLocks noChangeShapeType="1"/>
            </p:cNvSpPr>
            <p:nvPr/>
          </p:nvSpPr>
          <p:spPr bwMode="auto">
            <a:xfrm flipH="1">
              <a:off x="2362200" y="1830388"/>
              <a:ext cx="1524000" cy="2508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813064" name="AutoShape 8"/>
            <p:cNvSpPr>
              <a:spLocks noChangeArrowheads="1"/>
            </p:cNvSpPr>
            <p:nvPr/>
          </p:nvSpPr>
          <p:spPr bwMode="auto">
            <a:xfrm>
              <a:off x="3238500" y="2081213"/>
              <a:ext cx="1295400" cy="339725"/>
            </a:xfrm>
            <a:prstGeom prst="roundRect">
              <a:avLst>
                <a:gd name="adj" fmla="val 16667"/>
              </a:avLst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Ping</a:t>
              </a:r>
            </a:p>
            <a:p>
              <a:pPr algn="ctr"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flood</a:t>
              </a:r>
            </a:p>
          </p:txBody>
        </p:sp>
        <p:sp>
          <p:nvSpPr>
            <p:cNvPr id="813065" name="Line 9"/>
            <p:cNvSpPr>
              <a:spLocks noChangeShapeType="1"/>
            </p:cNvSpPr>
            <p:nvPr/>
          </p:nvSpPr>
          <p:spPr bwMode="auto">
            <a:xfrm>
              <a:off x="3886200" y="1830388"/>
              <a:ext cx="0" cy="2508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813066" name="AutoShape 10"/>
            <p:cNvSpPr>
              <a:spLocks noChangeArrowheads="1"/>
            </p:cNvSpPr>
            <p:nvPr/>
          </p:nvSpPr>
          <p:spPr bwMode="auto">
            <a:xfrm>
              <a:off x="4800600" y="2081213"/>
              <a:ext cx="1295400" cy="339725"/>
            </a:xfrm>
            <a:prstGeom prst="roundRect">
              <a:avLst>
                <a:gd name="adj" fmla="val 16667"/>
              </a:avLst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Performance</a:t>
              </a:r>
            </a:p>
            <a:p>
              <a:pPr algn="ctr"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overhead</a:t>
              </a:r>
            </a:p>
          </p:txBody>
        </p:sp>
        <p:sp>
          <p:nvSpPr>
            <p:cNvPr id="813067" name="Line 11"/>
            <p:cNvSpPr>
              <a:spLocks noChangeShapeType="1"/>
            </p:cNvSpPr>
            <p:nvPr/>
          </p:nvSpPr>
          <p:spPr bwMode="auto">
            <a:xfrm>
              <a:off x="3886200" y="1830388"/>
              <a:ext cx="1600200" cy="2508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813068" name="Line 12"/>
            <p:cNvSpPr>
              <a:spLocks noChangeShapeType="1"/>
            </p:cNvSpPr>
            <p:nvPr/>
          </p:nvSpPr>
          <p:spPr bwMode="auto">
            <a:xfrm>
              <a:off x="5486400" y="2409825"/>
              <a:ext cx="0" cy="2730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813069" name="Oval 13"/>
            <p:cNvSpPr>
              <a:spLocks noChangeArrowheads="1"/>
            </p:cNvSpPr>
            <p:nvPr/>
          </p:nvSpPr>
          <p:spPr bwMode="auto">
            <a:xfrm>
              <a:off x="4495800" y="2513013"/>
              <a:ext cx="2057400" cy="363537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Increase Available</a:t>
              </a:r>
            </a:p>
            <a:p>
              <a:pPr algn="ctr"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Resources</a:t>
              </a:r>
            </a:p>
          </p:txBody>
        </p:sp>
        <p:sp>
          <p:nvSpPr>
            <p:cNvPr id="813070" name="AutoShape 14"/>
            <p:cNvSpPr>
              <a:spLocks noChangeArrowheads="1"/>
            </p:cNvSpPr>
            <p:nvPr/>
          </p:nvSpPr>
          <p:spPr bwMode="auto">
            <a:xfrm>
              <a:off x="4191000" y="3149600"/>
              <a:ext cx="1295400" cy="341313"/>
            </a:xfrm>
            <a:prstGeom prst="roundRect">
              <a:avLst>
                <a:gd name="adj" fmla="val 16667"/>
              </a:avLst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Cost</a:t>
              </a:r>
            </a:p>
          </p:txBody>
        </p:sp>
        <p:sp>
          <p:nvSpPr>
            <p:cNvPr id="813071" name="Line 15"/>
            <p:cNvSpPr>
              <a:spLocks noChangeShapeType="1"/>
            </p:cNvSpPr>
            <p:nvPr/>
          </p:nvSpPr>
          <p:spPr bwMode="auto">
            <a:xfrm flipH="1">
              <a:off x="4876800" y="2889250"/>
              <a:ext cx="609600" cy="2603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813072" name="AutoShape 16"/>
            <p:cNvSpPr>
              <a:spLocks noChangeArrowheads="1"/>
            </p:cNvSpPr>
            <p:nvPr/>
          </p:nvSpPr>
          <p:spPr bwMode="auto">
            <a:xfrm>
              <a:off x="5638800" y="3149600"/>
              <a:ext cx="1295400" cy="341313"/>
            </a:xfrm>
            <a:prstGeom prst="roundRect">
              <a:avLst>
                <a:gd name="adj" fmla="val 16667"/>
              </a:avLst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Resource</a:t>
              </a:r>
            </a:p>
            <a:p>
              <a:pPr algn="ctr"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Utilization</a:t>
              </a:r>
            </a:p>
          </p:txBody>
        </p:sp>
        <p:sp>
          <p:nvSpPr>
            <p:cNvPr id="813073" name="Line 17"/>
            <p:cNvSpPr>
              <a:spLocks noChangeShapeType="1"/>
            </p:cNvSpPr>
            <p:nvPr/>
          </p:nvSpPr>
          <p:spPr bwMode="auto">
            <a:xfrm>
              <a:off x="5486400" y="2889250"/>
              <a:ext cx="838200" cy="2603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813074" name="Line 18"/>
            <p:cNvSpPr>
              <a:spLocks noChangeShapeType="1"/>
            </p:cNvSpPr>
            <p:nvPr/>
          </p:nvSpPr>
          <p:spPr bwMode="auto">
            <a:xfrm>
              <a:off x="6296025" y="3490913"/>
              <a:ext cx="0" cy="2730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813075" name="Oval 19"/>
            <p:cNvSpPr>
              <a:spLocks noChangeArrowheads="1"/>
            </p:cNvSpPr>
            <p:nvPr/>
          </p:nvSpPr>
          <p:spPr bwMode="auto">
            <a:xfrm>
              <a:off x="5305425" y="3594100"/>
              <a:ext cx="2057400" cy="363538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Scheduling</a:t>
              </a:r>
            </a:p>
            <a:p>
              <a:pPr algn="ctr"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Policy</a:t>
              </a:r>
            </a:p>
          </p:txBody>
        </p:sp>
        <p:sp>
          <p:nvSpPr>
            <p:cNvPr id="813076" name="AutoShape 20"/>
            <p:cNvSpPr>
              <a:spLocks noChangeArrowheads="1"/>
            </p:cNvSpPr>
            <p:nvPr/>
          </p:nvSpPr>
          <p:spPr bwMode="auto">
            <a:xfrm>
              <a:off x="5000625" y="4230688"/>
              <a:ext cx="1295400" cy="341312"/>
            </a:xfrm>
            <a:prstGeom prst="roundRect">
              <a:avLst>
                <a:gd name="adj" fmla="val 16667"/>
              </a:avLst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Add to</a:t>
              </a:r>
            </a:p>
            <a:p>
              <a:pPr algn="ctr"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system</a:t>
              </a:r>
            </a:p>
          </p:txBody>
        </p:sp>
        <p:sp>
          <p:nvSpPr>
            <p:cNvPr id="813077" name="Line 21"/>
            <p:cNvSpPr>
              <a:spLocks noChangeShapeType="1"/>
            </p:cNvSpPr>
            <p:nvPr/>
          </p:nvSpPr>
          <p:spPr bwMode="auto">
            <a:xfrm flipH="1">
              <a:off x="5686425" y="3968750"/>
              <a:ext cx="609600" cy="2619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813078" name="AutoShape 22"/>
            <p:cNvSpPr>
              <a:spLocks noChangeArrowheads="1"/>
            </p:cNvSpPr>
            <p:nvPr/>
          </p:nvSpPr>
          <p:spPr bwMode="auto">
            <a:xfrm>
              <a:off x="6448425" y="4230688"/>
              <a:ext cx="1295400" cy="341312"/>
            </a:xfrm>
            <a:prstGeom prst="roundRect">
              <a:avLst>
                <a:gd name="adj" fmla="val 16667"/>
              </a:avLst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Modify</a:t>
              </a:r>
            </a:p>
            <a:p>
              <a:pPr algn="ctr"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policy</a:t>
              </a:r>
            </a:p>
          </p:txBody>
        </p:sp>
        <p:sp>
          <p:nvSpPr>
            <p:cNvPr id="813079" name="Line 23"/>
            <p:cNvSpPr>
              <a:spLocks noChangeShapeType="1"/>
            </p:cNvSpPr>
            <p:nvPr/>
          </p:nvSpPr>
          <p:spPr bwMode="auto">
            <a:xfrm>
              <a:off x="6296025" y="3968750"/>
              <a:ext cx="838200" cy="2619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813081" name="Line 25"/>
            <p:cNvSpPr>
              <a:spLocks noChangeShapeType="1"/>
            </p:cNvSpPr>
            <p:nvPr/>
          </p:nvSpPr>
          <p:spPr bwMode="auto">
            <a:xfrm>
              <a:off x="5638800" y="4572000"/>
              <a:ext cx="0" cy="2730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813082" name="Oval 26"/>
            <p:cNvSpPr>
              <a:spLocks noChangeArrowheads="1"/>
            </p:cNvSpPr>
            <p:nvPr/>
          </p:nvSpPr>
          <p:spPr bwMode="auto">
            <a:xfrm>
              <a:off x="4648200" y="4675188"/>
              <a:ext cx="2057400" cy="363537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Use an </a:t>
              </a:r>
            </a:p>
            <a:p>
              <a:pPr algn="ctr"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Intermediary</a:t>
              </a:r>
            </a:p>
          </p:txBody>
        </p:sp>
        <p:sp>
          <p:nvSpPr>
            <p:cNvPr id="813083" name="AutoShape 27"/>
            <p:cNvSpPr>
              <a:spLocks noChangeArrowheads="1"/>
            </p:cNvSpPr>
            <p:nvPr/>
          </p:nvSpPr>
          <p:spPr bwMode="auto">
            <a:xfrm>
              <a:off x="4953000" y="5257800"/>
              <a:ext cx="1295400" cy="341313"/>
            </a:xfrm>
            <a:prstGeom prst="roundRect">
              <a:avLst>
                <a:gd name="adj" fmla="val 16667"/>
              </a:avLst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Ensure</a:t>
              </a:r>
            </a:p>
            <a:p>
              <a:pPr algn="ctr" fontAlgn="base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usage</a:t>
              </a:r>
            </a:p>
          </p:txBody>
        </p:sp>
        <p:sp>
          <p:nvSpPr>
            <p:cNvPr id="813084" name="Line 28"/>
            <p:cNvSpPr>
              <a:spLocks noChangeShapeType="1"/>
            </p:cNvSpPr>
            <p:nvPr/>
          </p:nvSpPr>
          <p:spPr bwMode="auto">
            <a:xfrm flipH="1">
              <a:off x="5638800" y="5049838"/>
              <a:ext cx="0" cy="2079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630160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5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Tactics and Interactions – 9</a:t>
            </a:r>
          </a:p>
        </p:txBody>
      </p:sp>
      <p:sp>
        <p:nvSpPr>
          <p:cNvPr id="8151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25000"/>
              </a:spcBef>
              <a:buFont typeface="Wingdings" pitchFamily="2" charset="2"/>
              <a:buNone/>
            </a:pPr>
            <a:r>
              <a:rPr lang="en-US" dirty="0"/>
              <a:t>A </a:t>
            </a:r>
            <a:r>
              <a:rPr lang="en-US" b="1" dirty="0"/>
              <a:t>tactic</a:t>
            </a:r>
            <a:r>
              <a:rPr lang="en-US" dirty="0"/>
              <a:t> to address the concern that </a:t>
            </a:r>
            <a:r>
              <a:rPr lang="en-US" b="1" dirty="0"/>
              <a:t>al</a:t>
            </a:r>
            <a:r>
              <a:rPr lang="en-US" dirty="0"/>
              <a:t>l </a:t>
            </a:r>
            <a:r>
              <a:rPr lang="en-US" b="1" dirty="0"/>
              <a:t>communication passes through</a:t>
            </a:r>
            <a:r>
              <a:rPr lang="en-US" dirty="0"/>
              <a:t> the </a:t>
            </a:r>
            <a:r>
              <a:rPr lang="en-US" b="1" dirty="0"/>
              <a:t>intermediary</a:t>
            </a:r>
            <a:r>
              <a:rPr lang="en-US" dirty="0"/>
              <a:t> is “</a:t>
            </a:r>
            <a:r>
              <a:rPr lang="en-US" b="1" dirty="0"/>
              <a:t>Restrict Communication Paths</a:t>
            </a:r>
            <a:r>
              <a:rPr lang="en-US" dirty="0"/>
              <a:t>”.</a:t>
            </a:r>
          </a:p>
          <a:p>
            <a:pPr>
              <a:spcBef>
                <a:spcPct val="25000"/>
              </a:spcBef>
              <a:buFont typeface="Wingdings" pitchFamily="2" charset="2"/>
              <a:buNone/>
            </a:pPr>
            <a:r>
              <a:rPr lang="en-US" dirty="0"/>
              <a:t>Common </a:t>
            </a:r>
            <a:r>
              <a:rPr lang="en-US" b="1" dirty="0"/>
              <a:t>side effects of Restrict Communication Paths </a:t>
            </a:r>
            <a:r>
              <a:rPr lang="en-US" dirty="0"/>
              <a:t>are:</a:t>
            </a:r>
          </a:p>
          <a:p>
            <a:pPr>
              <a:spcBef>
                <a:spcPct val="25000"/>
              </a:spcBef>
            </a:pPr>
            <a:r>
              <a:rPr lang="en-US" sz="2400" b="1" dirty="0"/>
              <a:t>Performance</a:t>
            </a:r>
            <a:r>
              <a:rPr lang="en-US" sz="2400" dirty="0"/>
              <a:t>: how to ensure that the </a:t>
            </a:r>
            <a:r>
              <a:rPr lang="en-US" sz="2400" b="1" dirty="0"/>
              <a:t>performance overhead</a:t>
            </a:r>
            <a:r>
              <a:rPr lang="en-US" sz="2400" dirty="0"/>
              <a:t> of the intermediary are not excessive?</a:t>
            </a:r>
          </a:p>
          <a:p>
            <a:pPr>
              <a:spcBef>
                <a:spcPct val="25000"/>
              </a:spcBef>
              <a:buFont typeface="Wingdings" pitchFamily="2" charset="2"/>
              <a:buNone/>
            </a:pPr>
            <a:endParaRPr lang="en-US" sz="2400" dirty="0"/>
          </a:p>
          <a:p>
            <a:pPr>
              <a:spcBef>
                <a:spcPct val="25000"/>
              </a:spcBef>
              <a:buFont typeface="Wingdings" pitchFamily="2" charset="2"/>
              <a:buNone/>
            </a:pPr>
            <a:r>
              <a:rPr lang="en-US" sz="2400" dirty="0"/>
              <a:t>Note: this design problem has now become recursive!</a:t>
            </a:r>
          </a:p>
        </p:txBody>
      </p:sp>
    </p:spTree>
    <p:extLst>
      <p:ext uri="{BB962C8B-B14F-4D97-AF65-F5344CB8AC3E}">
        <p14:creationId xmlns:p14="http://schemas.microsoft.com/office/powerpoint/2010/main" val="35796330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This Process End?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Each use of tactic introduces </a:t>
            </a:r>
            <a:r>
              <a:rPr lang="en-US" b="1" dirty="0"/>
              <a:t>new concerns</a:t>
            </a:r>
            <a:r>
              <a:rPr lang="en-US" dirty="0"/>
              <a:t>.</a:t>
            </a:r>
          </a:p>
          <a:p>
            <a:r>
              <a:rPr lang="en-US" dirty="0"/>
              <a:t>Each </a:t>
            </a:r>
            <a:r>
              <a:rPr lang="en-US" b="1" dirty="0"/>
              <a:t>new concern</a:t>
            </a:r>
            <a:r>
              <a:rPr lang="en-US" dirty="0"/>
              <a:t> causes </a:t>
            </a:r>
            <a:r>
              <a:rPr lang="en-US" b="1" dirty="0"/>
              <a:t>new tactics </a:t>
            </a:r>
            <a:r>
              <a:rPr lang="en-US" dirty="0"/>
              <a:t>to be added.</a:t>
            </a:r>
          </a:p>
          <a:p>
            <a:r>
              <a:rPr lang="en-US" dirty="0"/>
              <a:t>Are we in an infinite progression?</a:t>
            </a:r>
          </a:p>
          <a:p>
            <a:r>
              <a:rPr lang="en-US" dirty="0"/>
              <a:t>No.  Eventually the </a:t>
            </a:r>
            <a:r>
              <a:rPr lang="en-US" b="1" dirty="0"/>
              <a:t>side-effects</a:t>
            </a:r>
            <a:r>
              <a:rPr lang="en-US" dirty="0"/>
              <a:t> of each tactic become </a:t>
            </a:r>
            <a:r>
              <a:rPr lang="en-US" b="1" dirty="0"/>
              <a:t>small enough to ignore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9826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AF0E5-2630-4C4C-ADA2-2002B4E21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First, let’s take a step 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4E5972-3D35-4F2F-89F5-80BFECD94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Quality Attribute</a:t>
            </a:r>
            <a:r>
              <a:rPr lang="en-US" dirty="0"/>
              <a:t>:  A measurable or testable property of a system that is used to indicate how well the system satisfies the needs of its stakeholders.</a:t>
            </a:r>
          </a:p>
          <a:p>
            <a:r>
              <a:rPr lang="en-US" b="1" dirty="0"/>
              <a:t>Architecturally Significant Requirement</a:t>
            </a:r>
            <a:r>
              <a:rPr lang="en-US" dirty="0"/>
              <a:t> (</a:t>
            </a:r>
            <a:r>
              <a:rPr lang="en-US" b="1" dirty="0"/>
              <a:t>ASR</a:t>
            </a:r>
            <a:r>
              <a:rPr lang="en-US" dirty="0"/>
              <a:t>):  A requirement that will have a profound effect on the architecture – that is the architecture may be significantly different in the absence of this requirement.</a:t>
            </a:r>
          </a:p>
          <a:p>
            <a:r>
              <a:rPr lang="en-US" dirty="0"/>
              <a:t>ASRs, often, but not always, take the form of quality attributes requirements – the performance, security, modifiability, availability, usability, that the architect must provide the system.</a:t>
            </a:r>
          </a:p>
        </p:txBody>
      </p:sp>
    </p:spTree>
    <p:extLst>
      <p:ext uri="{BB962C8B-B14F-4D97-AF65-F5344CB8AC3E}">
        <p14:creationId xmlns:p14="http://schemas.microsoft.com/office/powerpoint/2010/main" val="12981819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96769-6E64-4C67-A737-4B5999261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common tactics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6C783-6E09-45F3-B9B8-B6E367304B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Lack of APIs with Legacy systems</a:t>
            </a:r>
          </a:p>
          <a:p>
            <a:r>
              <a:rPr lang="en-US" dirty="0"/>
              <a:t>- Wrapper code/ modules</a:t>
            </a:r>
          </a:p>
          <a:p>
            <a:r>
              <a:rPr lang="en-US" dirty="0"/>
              <a:t>Performance limitations (slow systems)</a:t>
            </a:r>
          </a:p>
          <a:p>
            <a:r>
              <a:rPr lang="en-US" dirty="0"/>
              <a:t>- Front end to return control to users, and process in the background</a:t>
            </a:r>
          </a:p>
          <a:p>
            <a:r>
              <a:rPr lang="en-US" dirty="0"/>
              <a:t>Process/ CPU/ Memory intensive operations</a:t>
            </a:r>
          </a:p>
          <a:p>
            <a:r>
              <a:rPr lang="en-US" dirty="0"/>
              <a:t>- Overnight feeds when no-one is using the system</a:t>
            </a:r>
          </a:p>
          <a:p>
            <a:r>
              <a:rPr lang="en-US" dirty="0"/>
              <a:t>Outdated User Interfaces</a:t>
            </a:r>
          </a:p>
          <a:p>
            <a:r>
              <a:rPr lang="en-US" dirty="0"/>
              <a:t>- Facades to put a fresh look on Mainframes</a:t>
            </a:r>
          </a:p>
          <a:p>
            <a:r>
              <a:rPr lang="en-US" dirty="0"/>
              <a:t>Many manual workflow steps</a:t>
            </a:r>
          </a:p>
          <a:p>
            <a:r>
              <a:rPr lang="en-US" dirty="0"/>
              <a:t>- Automation to ‘</a:t>
            </a:r>
            <a:r>
              <a:rPr lang="en-US" dirty="0" err="1"/>
              <a:t>roboticize</a:t>
            </a:r>
            <a:r>
              <a:rPr lang="en-US" dirty="0"/>
              <a:t>’ common workflows</a:t>
            </a:r>
          </a:p>
        </p:txBody>
      </p:sp>
    </p:spTree>
    <p:extLst>
      <p:ext uri="{BB962C8B-B14F-4D97-AF65-F5344CB8AC3E}">
        <p14:creationId xmlns:p14="http://schemas.microsoft.com/office/powerpoint/2010/main" val="1822980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An architectural pattern</a:t>
            </a:r>
          </a:p>
          <a:p>
            <a:pPr lvl="1"/>
            <a:r>
              <a:rPr lang="en-US"/>
              <a:t>is a package of design decisions that is found repeatedly in practice,</a:t>
            </a:r>
          </a:p>
          <a:p>
            <a:pPr lvl="1"/>
            <a:r>
              <a:rPr lang="en-US"/>
              <a:t>has known properties that permit reuse, and</a:t>
            </a:r>
          </a:p>
          <a:p>
            <a:pPr lvl="1"/>
            <a:r>
              <a:rPr lang="en-US"/>
              <a:t>describes a class of architectures.</a:t>
            </a:r>
          </a:p>
          <a:p>
            <a:pPr lvl="0"/>
            <a:r>
              <a:rPr lang="en-US"/>
              <a:t>Tactics are simpler than patterns</a:t>
            </a:r>
          </a:p>
          <a:p>
            <a:pPr lvl="0"/>
            <a:r>
              <a:rPr lang="en-US"/>
              <a:t>Patterns are underspecified with respect to real systems so they have to be augmented with tactics.</a:t>
            </a:r>
          </a:p>
          <a:p>
            <a:pPr lvl="1"/>
            <a:r>
              <a:rPr lang="en-US"/>
              <a:t>Augmentation ends when requirements for a specific system are satisfied.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311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539552" y="1751484"/>
            <a:ext cx="4343400" cy="4341812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Tx/>
              <a:buFont typeface="Arial" charset="0"/>
              <a:buChar char="•"/>
              <a:tabLst/>
              <a:defRPr/>
            </a:pPr>
            <a:r>
              <a:rPr kumimoji="0" lang="en-US" sz="31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Operational categories</a:t>
            </a:r>
          </a:p>
          <a:p>
            <a:pPr marL="742950" lvl="1" indent="-285750" defTabSz="9144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–"/>
              <a:defRPr/>
            </a:pPr>
            <a:r>
              <a:rPr lang="en-US" sz="2700" dirty="0"/>
              <a:t>Availability</a:t>
            </a:r>
          </a:p>
          <a:p>
            <a:pPr marL="742950" lvl="1" indent="-285750" defTabSz="9144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–"/>
              <a:defRPr/>
            </a:pPr>
            <a:r>
              <a:rPr lang="en-US" sz="2700" dirty="0"/>
              <a:t>Interoperability</a:t>
            </a:r>
          </a:p>
          <a:p>
            <a:pPr marL="742950" lvl="1" indent="-285750" defTabSz="9144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–"/>
              <a:defRPr/>
            </a:pPr>
            <a:r>
              <a:rPr lang="en-US" sz="2700" dirty="0"/>
              <a:t>Reliability</a:t>
            </a:r>
          </a:p>
          <a:p>
            <a:pPr marL="742950" lvl="1" indent="-285750" defTabSz="9144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–"/>
              <a:defRPr/>
            </a:pPr>
            <a:r>
              <a:rPr lang="en-US" sz="2700" dirty="0"/>
              <a:t>Usability</a:t>
            </a:r>
          </a:p>
          <a:p>
            <a:pPr marL="742950" lvl="1" indent="-285750" defTabSz="9144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–"/>
              <a:defRPr/>
            </a:pPr>
            <a:r>
              <a:rPr lang="en-US" sz="2700" dirty="0"/>
              <a:t>Performance</a:t>
            </a:r>
          </a:p>
          <a:p>
            <a:pPr marL="742950" lvl="1" indent="-285750" defTabSz="9144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–"/>
              <a:defRPr/>
            </a:pPr>
            <a:r>
              <a:rPr lang="en-US" sz="2700" dirty="0"/>
              <a:t>Deployability</a:t>
            </a:r>
          </a:p>
          <a:p>
            <a:pPr marL="742950" lvl="1" indent="-285750" defTabSz="9144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–"/>
              <a:defRPr/>
            </a:pPr>
            <a:r>
              <a:rPr lang="en-US" sz="2700" dirty="0"/>
              <a:t>Scalability</a:t>
            </a:r>
          </a:p>
          <a:p>
            <a:pPr marL="742950" lvl="1" indent="-285750" defTabSz="9144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–"/>
              <a:defRPr/>
            </a:pPr>
            <a:r>
              <a:rPr lang="en-US" sz="2700" dirty="0"/>
              <a:t>Monitorability</a:t>
            </a:r>
          </a:p>
          <a:p>
            <a:pPr marL="742950" lvl="1" indent="-285750" defTabSz="9144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–"/>
              <a:defRPr/>
            </a:pPr>
            <a:r>
              <a:rPr lang="en-US" sz="2700" dirty="0"/>
              <a:t>Mobility</a:t>
            </a:r>
          </a:p>
          <a:p>
            <a:pPr marL="742950" lvl="1" indent="-285750" defTabSz="9144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–"/>
              <a:defRPr/>
            </a:pPr>
            <a:r>
              <a:rPr lang="en-US" sz="2700" dirty="0"/>
              <a:t>Compatibility</a:t>
            </a:r>
          </a:p>
          <a:p>
            <a:pPr marL="742950" lvl="1" indent="-285750" defTabSz="9144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–"/>
              <a:defRPr/>
            </a:pPr>
            <a:r>
              <a:rPr lang="en-US" sz="2700" dirty="0"/>
              <a:t>Security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Arial" charset="0"/>
              <a:buChar char="–"/>
              <a:tabLst/>
              <a:defRPr/>
            </a:pP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Safety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4355976" y="1747292"/>
            <a:ext cx="4572000" cy="441801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Developmental categories</a:t>
            </a:r>
          </a:p>
          <a:p>
            <a:pPr marL="742950" marR="0" lvl="1" indent="-28575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Arial" charset="0"/>
              <a:buChar char="–"/>
              <a:tabLst/>
              <a:defRPr/>
            </a:pPr>
            <a:r>
              <a:rPr lang="en-US" sz="2100" dirty="0"/>
              <a:t>Modifiability</a:t>
            </a:r>
          </a:p>
          <a:p>
            <a:pPr marL="742950" marR="0" lvl="1" indent="-28575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Arial" charset="0"/>
              <a:buChar char="–"/>
              <a:tabLst/>
              <a:defRPr/>
            </a:pPr>
            <a:r>
              <a:rPr lang="en-US" sz="2100" dirty="0"/>
              <a:t>Variability</a:t>
            </a:r>
          </a:p>
          <a:p>
            <a:pPr marL="742950" marR="0" lvl="1" indent="-28575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Arial" charset="0"/>
              <a:buChar char="–"/>
              <a:tabLst/>
              <a:defRPr/>
            </a:pPr>
            <a:r>
              <a:rPr lang="en-US" sz="2100" dirty="0"/>
              <a:t>Supportability</a:t>
            </a:r>
          </a:p>
          <a:p>
            <a:pPr marL="742950" marR="0" lvl="1" indent="-28575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Arial" charset="0"/>
              <a:buChar char="–"/>
              <a:tabLst/>
              <a:defRPr/>
            </a:pPr>
            <a:r>
              <a:rPr lang="en-US" sz="2100" dirty="0"/>
              <a:t>Testability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Maintainability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Portability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Localizability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Development distributability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Buildability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Quality Attributes – Master List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Relationships Between Tactics and Patterns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b="1" dirty="0"/>
              <a:t>pattern</a:t>
            </a:r>
            <a:r>
              <a:rPr lang="en-US" dirty="0"/>
              <a:t> is a high level structural design choice</a:t>
            </a:r>
          </a:p>
          <a:p>
            <a:r>
              <a:rPr lang="en-US" dirty="0"/>
              <a:t>A </a:t>
            </a:r>
            <a:r>
              <a:rPr lang="en-US" b="1" dirty="0"/>
              <a:t>tactic</a:t>
            </a:r>
            <a:r>
              <a:rPr lang="en-US" dirty="0"/>
              <a:t> is a lower level </a:t>
            </a:r>
            <a:r>
              <a:rPr lang="en-US" b="1" dirty="0"/>
              <a:t>design decision</a:t>
            </a:r>
            <a:r>
              <a:rPr lang="en-US" dirty="0"/>
              <a:t> to achieve a QA response</a:t>
            </a:r>
          </a:p>
          <a:p>
            <a:r>
              <a:rPr lang="en-US" b="1" dirty="0"/>
              <a:t>Patterns are built from tactics</a:t>
            </a:r>
            <a:r>
              <a:rPr lang="en-US" dirty="0"/>
              <a:t>; if a pattern is a crystal, a tactic is a molecule or an atom.</a:t>
            </a:r>
          </a:p>
          <a:p>
            <a:r>
              <a:rPr lang="en-US" dirty="0"/>
              <a:t>For example the layered pattern utilizes the tactics:</a:t>
            </a:r>
          </a:p>
          <a:p>
            <a:pPr lvl="1"/>
            <a:r>
              <a:rPr lang="en-US" dirty="0"/>
              <a:t>Increase semantic coherence</a:t>
            </a:r>
          </a:p>
          <a:p>
            <a:pPr lvl="1"/>
            <a:r>
              <a:rPr lang="en-US" dirty="0"/>
              <a:t>Encapsulation</a:t>
            </a:r>
          </a:p>
          <a:p>
            <a:pPr lvl="1"/>
            <a:r>
              <a:rPr lang="en-US" dirty="0"/>
              <a:t>Abstract common services</a:t>
            </a:r>
          </a:p>
          <a:p>
            <a:pPr lvl="1"/>
            <a:r>
              <a:rPr lang="en-US" dirty="0"/>
              <a:t>Restrict communication paths</a:t>
            </a:r>
          </a:p>
          <a:p>
            <a:pPr lvl="1"/>
            <a:r>
              <a:rPr lang="en-US" dirty="0"/>
              <a:t>Use an intermediary </a:t>
            </a:r>
          </a:p>
        </p:txBody>
      </p:sp>
    </p:spTree>
    <p:extLst>
      <p:ext uri="{BB962C8B-B14F-4D97-AF65-F5344CB8AC3E}">
        <p14:creationId xmlns:p14="http://schemas.microsoft.com/office/powerpoint/2010/main" val="1454910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Tactics Augment Patterns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Patterns</a:t>
            </a:r>
            <a:r>
              <a:rPr lang="en-US" b="1" baseline="0" dirty="0"/>
              <a:t> solve a specific problem</a:t>
            </a:r>
            <a:r>
              <a:rPr lang="en-US" baseline="0" dirty="0"/>
              <a:t> but are neutral or have </a:t>
            </a:r>
            <a:r>
              <a:rPr lang="en-US" b="1" baseline="0" dirty="0"/>
              <a:t>weaknesses</a:t>
            </a:r>
            <a:r>
              <a:rPr lang="en-US" baseline="0" dirty="0"/>
              <a:t> with respect to </a:t>
            </a:r>
            <a:r>
              <a:rPr lang="en-US" b="1" baseline="0" dirty="0"/>
              <a:t>other qualities</a:t>
            </a:r>
            <a:r>
              <a:rPr lang="en-US" baseline="0" dirty="0"/>
              <a:t>.</a:t>
            </a:r>
          </a:p>
          <a:p>
            <a:r>
              <a:rPr lang="en-US" baseline="0" dirty="0"/>
              <a:t>E.g., the broker pattern may have: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/>
          <a:srcRect l="18741" t="16021" r="7230" b="45695"/>
          <a:stretch/>
        </p:blipFill>
        <p:spPr>
          <a:xfrm>
            <a:off x="5385278" y="3048000"/>
            <a:ext cx="3758722" cy="2514600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81000" y="3810000"/>
            <a:ext cx="4419600" cy="1600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82296" tIns="45720" rIns="82296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420688" marR="0" lvl="0" indent="-420688" algn="l" defTabSz="841375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Font typeface="Symbol" pitchFamily="18" charset="2"/>
              <a:buChar char="·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81000" y="3200400"/>
            <a:ext cx="5486400" cy="2057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82296" tIns="45720" rIns="82296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420688" lvl="0" indent="-420688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Font typeface="Symbol" pitchFamily="18" charset="2"/>
              <a:buChar char="·"/>
            </a:pPr>
            <a:r>
              <a:rPr lang="en-US" sz="2600" dirty="0"/>
              <a:t>Performance bottlenecks</a:t>
            </a:r>
          </a:p>
          <a:p>
            <a:pPr marL="420688" lvl="0" indent="-420688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Font typeface="Symbol" pitchFamily="18" charset="2"/>
              <a:buChar char="·"/>
            </a:pPr>
            <a:r>
              <a:rPr lang="en-US" sz="2600" dirty="0"/>
              <a:t>Single point of failure - </a:t>
            </a:r>
            <a:r>
              <a:rPr lang="en-US" sz="2600" b="1" dirty="0"/>
              <a:t>availability</a:t>
            </a:r>
          </a:p>
          <a:p>
            <a:pPr marL="420688" lvl="0" indent="-420688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Font typeface="Symbol" pitchFamily="18" charset="2"/>
              <a:buChar char="·"/>
            </a:pPr>
            <a:r>
              <a:rPr lang="en-US" sz="2600" dirty="0"/>
              <a:t>Testability complexity in multi-process/processor systems</a:t>
            </a:r>
          </a:p>
          <a:p>
            <a:pPr marL="420688" lvl="0" indent="-420688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Font typeface="Symbol" pitchFamily="18" charset="2"/>
              <a:buChar char="·"/>
            </a:pPr>
            <a:r>
              <a:rPr lang="en-US" sz="2600" dirty="0"/>
              <a:t>No implicit support for security</a:t>
            </a:r>
          </a:p>
          <a:p>
            <a:pPr marL="420688" lvl="0" indent="-420688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Font typeface="Symbol" pitchFamily="18" charset="2"/>
              <a:buChar char="·"/>
            </a:pPr>
            <a:endParaRPr lang="en-US" sz="2400" dirty="0"/>
          </a:p>
          <a:p>
            <a:pPr marL="420688" lvl="0" indent="-420688" defTabSz="841375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00447F"/>
              </a:buClr>
              <a:buSzPct val="100000"/>
              <a:buFont typeface="Symbol" pitchFamily="18" charset="2"/>
              <a:buChar char="·"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1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828800" y="5562600"/>
            <a:ext cx="55691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Consider possible availability tactics</a:t>
            </a:r>
          </a:p>
        </p:txBody>
      </p:sp>
    </p:spTree>
    <p:extLst>
      <p:ext uri="{BB962C8B-B14F-4D97-AF65-F5344CB8AC3E}">
        <p14:creationId xmlns:p14="http://schemas.microsoft.com/office/powerpoint/2010/main" val="711835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447800" y="1828800"/>
            <a:ext cx="6553200" cy="3505200"/>
            <a:chOff x="990600" y="1676400"/>
            <a:chExt cx="6943725" cy="3933825"/>
          </a:xfrm>
        </p:grpSpPr>
        <p:pic>
          <p:nvPicPr>
            <p:cNvPr id="2765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90600" y="1676400"/>
              <a:ext cx="6943725" cy="3933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Oval 4"/>
            <p:cNvSpPr/>
            <p:nvPr/>
          </p:nvSpPr>
          <p:spPr bwMode="auto">
            <a:xfrm>
              <a:off x="1828800" y="2667000"/>
              <a:ext cx="1676400" cy="2362200"/>
            </a:xfrm>
            <a:prstGeom prst="ellipse">
              <a:avLst/>
            </a:pr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  <p:txBody>
            <a:bodyPr vert="horz" wrap="square" lIns="82296" tIns="45720" rIns="82296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8413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– Tactics for Availability</a:t>
            </a:r>
            <a:br>
              <a:rPr lang="en-US" dirty="0"/>
            </a:br>
            <a:r>
              <a:rPr lang="en-US" sz="2400" dirty="0"/>
              <a:t>Fault Detection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4294967295"/>
          </p:nvPr>
        </p:nvSpPr>
        <p:spPr>
          <a:xfrm>
            <a:off x="0" y="5105400"/>
            <a:ext cx="4267200" cy="1219200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Heartbeat - I am alive!</a:t>
            </a:r>
          </a:p>
          <a:p>
            <a:r>
              <a:rPr lang="en-US" sz="2000" dirty="0"/>
              <a:t>Ping/Echo - Are you alive?</a:t>
            </a:r>
          </a:p>
          <a:p>
            <a:r>
              <a:rPr lang="en-US" sz="2000" dirty="0"/>
              <a:t>Exception - it died!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665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Heartbeat Tactic Class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425824" y="4526665"/>
            <a:ext cx="6735452" cy="1790058"/>
          </a:xfrm>
        </p:spPr>
        <p:txBody>
          <a:bodyPr>
            <a:normAutofit fontScale="85000" lnSpcReduction="20000"/>
          </a:bodyPr>
          <a:lstStyle/>
          <a:p>
            <a:r>
              <a:rPr lang="en-US" sz="2000" i="1" dirty="0" err="1"/>
              <a:t>HeartbeatSender</a:t>
            </a:r>
            <a:r>
              <a:rPr lang="en-US" sz="2000" dirty="0"/>
              <a:t> sends a periodic heartbeat message via </a:t>
            </a:r>
            <a:r>
              <a:rPr lang="en-US" sz="2000" i="1" dirty="0" err="1"/>
              <a:t>pitApat</a:t>
            </a:r>
            <a:r>
              <a:rPr lang="en-US" sz="2000" i="1" dirty="0"/>
              <a:t>() [‘voluntary message’ – no request from a </a:t>
            </a:r>
            <a:r>
              <a:rPr lang="en-US" sz="2000" i="1"/>
              <a:t>monitoring component]</a:t>
            </a:r>
            <a:endParaRPr lang="en-US" sz="2000" i="1" dirty="0"/>
          </a:p>
          <a:p>
            <a:r>
              <a:rPr lang="en-US" sz="2000" i="1" dirty="0" err="1"/>
              <a:t>HeartbeatReceiver</a:t>
            </a:r>
            <a:r>
              <a:rPr lang="en-US" sz="2000" dirty="0"/>
              <a:t> updates </a:t>
            </a:r>
            <a:r>
              <a:rPr lang="en-US" sz="2000" i="1" dirty="0" err="1"/>
              <a:t>lastUpdatedTime</a:t>
            </a:r>
            <a:r>
              <a:rPr lang="en-US" sz="2000" dirty="0"/>
              <a:t> with </a:t>
            </a:r>
            <a:r>
              <a:rPr lang="en-US" sz="2000" i="1" dirty="0" err="1"/>
              <a:t>updateTime</a:t>
            </a:r>
            <a:r>
              <a:rPr lang="en-US" sz="2000" i="1" dirty="0"/>
              <a:t>()</a:t>
            </a:r>
          </a:p>
          <a:p>
            <a:r>
              <a:rPr lang="en-US" sz="2000" i="1" dirty="0" err="1"/>
              <a:t>HeartbeatReceiver</a:t>
            </a:r>
            <a:r>
              <a:rPr lang="en-US" sz="2000" i="1" dirty="0"/>
              <a:t>  </a:t>
            </a:r>
            <a:r>
              <a:rPr lang="en-US" sz="2000" dirty="0"/>
              <a:t>every </a:t>
            </a:r>
            <a:r>
              <a:rPr lang="en-US" sz="2000" i="1" dirty="0" err="1"/>
              <a:t>checkingInterval</a:t>
            </a:r>
            <a:r>
              <a:rPr lang="en-US" sz="2000" i="1" dirty="0"/>
              <a:t>  </a:t>
            </a:r>
            <a:r>
              <a:rPr lang="en-US" sz="2000" dirty="0"/>
              <a:t>compares the </a:t>
            </a:r>
            <a:r>
              <a:rPr lang="en-US" sz="2000" i="1" dirty="0" err="1"/>
              <a:t>lastUpdatedTime</a:t>
            </a:r>
            <a:r>
              <a:rPr lang="en-US" sz="2000" dirty="0"/>
              <a:t> against </a:t>
            </a:r>
            <a:r>
              <a:rPr lang="en-US" sz="2000" i="1" dirty="0" err="1"/>
              <a:t>expireTime</a:t>
            </a:r>
            <a:r>
              <a:rPr lang="en-US" sz="2000" dirty="0"/>
              <a:t> using </a:t>
            </a:r>
            <a:r>
              <a:rPr lang="en-US" sz="2000" i="1" dirty="0" err="1"/>
              <a:t>checkAlive</a:t>
            </a:r>
            <a:r>
              <a:rPr lang="en-US" sz="2000" i="1" dirty="0"/>
              <a:t>()</a:t>
            </a:r>
          </a:p>
          <a:p>
            <a:r>
              <a:rPr lang="en-US" sz="2000" dirty="0"/>
              <a:t>If the test fails an exception is thrown</a:t>
            </a:r>
          </a:p>
          <a:p>
            <a:endParaRPr lang="en-US" sz="2000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847" y="1827088"/>
            <a:ext cx="7820025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29401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Ping/Echo Tactic Class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254760" y="4761901"/>
            <a:ext cx="7112000" cy="1379538"/>
          </a:xfrm>
        </p:spPr>
        <p:txBody>
          <a:bodyPr>
            <a:normAutofit fontScale="85000" lnSpcReduction="20000"/>
          </a:bodyPr>
          <a:lstStyle/>
          <a:p>
            <a:r>
              <a:rPr lang="en-US" i="1" dirty="0" err="1"/>
              <a:t>PingSender</a:t>
            </a:r>
            <a:r>
              <a:rPr lang="en-US" dirty="0"/>
              <a:t> sends a ping message at specified </a:t>
            </a:r>
            <a:r>
              <a:rPr lang="en-US" i="1" dirty="0" err="1"/>
              <a:t>timeIntervals</a:t>
            </a:r>
            <a:r>
              <a:rPr lang="en-US" dirty="0"/>
              <a:t> [i.e. the monitoring component initiates the check]</a:t>
            </a:r>
          </a:p>
          <a:p>
            <a:r>
              <a:rPr lang="en-US" i="1" dirty="0" err="1"/>
              <a:t>PingSender</a:t>
            </a:r>
            <a:r>
              <a:rPr lang="en-US" dirty="0"/>
              <a:t> waits for an echo from a ping receiver until </a:t>
            </a:r>
            <a:r>
              <a:rPr lang="en-US" i="1" dirty="0" err="1"/>
              <a:t>maxWaitingTime</a:t>
            </a:r>
            <a:endParaRPr lang="en-US" i="1" dirty="0"/>
          </a:p>
          <a:p>
            <a:r>
              <a:rPr lang="en-US" dirty="0"/>
              <a:t>If an echo is not received an exception occurs, and it is detected by the fault monitor.</a:t>
            </a: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739" y="1839931"/>
            <a:ext cx="7362825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29302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Tactics and QA Interactions (Tradeoffs)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Each tactic </a:t>
            </a:r>
            <a:r>
              <a:rPr lang="en-US" dirty="0"/>
              <a:t>has </a:t>
            </a:r>
            <a:r>
              <a:rPr lang="en-US" b="1" dirty="0"/>
              <a:t>pluses</a:t>
            </a:r>
            <a:r>
              <a:rPr lang="en-US" dirty="0"/>
              <a:t> (its reason for being) and minuses</a:t>
            </a:r>
            <a:r>
              <a:rPr lang="en-US" baseline="0" dirty="0"/>
              <a:t> – </a:t>
            </a:r>
            <a:r>
              <a:rPr lang="en-US" b="1" baseline="0" dirty="0"/>
              <a:t>side effects</a:t>
            </a:r>
            <a:r>
              <a:rPr lang="en-US" baseline="0" dirty="0"/>
              <a:t>.</a:t>
            </a:r>
          </a:p>
          <a:p>
            <a:r>
              <a:rPr lang="en-US" b="1" dirty="0"/>
              <a:t>U</a:t>
            </a:r>
            <a:r>
              <a:rPr lang="en-US" b="1" baseline="0" dirty="0"/>
              <a:t>se other tactics</a:t>
            </a:r>
            <a:r>
              <a:rPr lang="en-US" baseline="0" dirty="0"/>
              <a:t> to help alleviate the minuses.</a:t>
            </a:r>
          </a:p>
          <a:p>
            <a:r>
              <a:rPr lang="en-US" dirty="0"/>
              <a:t>But nothing is free…</a:t>
            </a:r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38076979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cture 1 Requirements and Architecture Life Cycle.pptx" id="{64B6B06E-DE09-4C01-8852-A2161AE26D2A}" vid="{26D9DB68-5C85-412F-844F-3FF00FBBE5D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13025</TotalTime>
  <Words>1092</Words>
  <Application>Microsoft Office PowerPoint</Application>
  <PresentationFormat>On-screen Show (4:3)</PresentationFormat>
  <Paragraphs>203</Paragraphs>
  <Slides>21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Light</vt:lpstr>
      <vt:lpstr>Symbol</vt:lpstr>
      <vt:lpstr>Times New Roman</vt:lpstr>
      <vt:lpstr>Wingdings</vt:lpstr>
      <vt:lpstr>Retrospect</vt:lpstr>
      <vt:lpstr>Design Tactics</vt:lpstr>
      <vt:lpstr>First, let’s take a step back</vt:lpstr>
      <vt:lpstr>Quality Attributes – Master List </vt:lpstr>
      <vt:lpstr>Relationships Between Tactics and Patterns</vt:lpstr>
      <vt:lpstr>Tactics Augment Patterns</vt:lpstr>
      <vt:lpstr>Example – Tactics for Availability Fault Detection</vt:lpstr>
      <vt:lpstr>Heartbeat Tactic Class Model</vt:lpstr>
      <vt:lpstr>Ping/Echo Tactic Class Model</vt:lpstr>
      <vt:lpstr>Tactics and QA Interactions (Tradeoffs)</vt:lpstr>
      <vt:lpstr>Tactics and Interactions - 1</vt:lpstr>
      <vt:lpstr>Tactics and Interactions - 2</vt:lpstr>
      <vt:lpstr>Tactics and Interactions - 3</vt:lpstr>
      <vt:lpstr>Tactics and Interactions - 4</vt:lpstr>
      <vt:lpstr>Tactics and Interactions - 5</vt:lpstr>
      <vt:lpstr>Tactics and Interactions – 6</vt:lpstr>
      <vt:lpstr>Tactics and Interactions - 7</vt:lpstr>
      <vt:lpstr>Tactics and Interactions - 8</vt:lpstr>
      <vt:lpstr>Tactics and Interactions – 9</vt:lpstr>
      <vt:lpstr>How Does This Process End?</vt:lpstr>
      <vt:lpstr>Other common tactics</vt:lpstr>
      <vt:lpstr>Summary</vt:lpstr>
    </vt:vector>
  </TitlesOfParts>
  <Company>University of Alabama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Requirements and Architecture</dc:title>
  <dc:creator>hawker</dc:creator>
  <cp:lastModifiedBy>Kal Rabb</cp:lastModifiedBy>
  <cp:revision>296</cp:revision>
  <cp:lastPrinted>2018-07-29T01:08:12Z</cp:lastPrinted>
  <dcterms:created xsi:type="dcterms:W3CDTF">2008-08-31T22:21:19Z</dcterms:created>
  <dcterms:modified xsi:type="dcterms:W3CDTF">2024-12-04T03:35:06Z</dcterms:modified>
</cp:coreProperties>
</file>